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9" r:id="rId2"/>
    <p:sldId id="611" r:id="rId3"/>
    <p:sldId id="612" r:id="rId4"/>
    <p:sldId id="574" r:id="rId5"/>
    <p:sldId id="282" r:id="rId6"/>
    <p:sldId id="619" r:id="rId7"/>
    <p:sldId id="617" r:id="rId8"/>
    <p:sldId id="613" r:id="rId9"/>
    <p:sldId id="614" r:id="rId10"/>
    <p:sldId id="615" r:id="rId11"/>
    <p:sldId id="485" r:id="rId12"/>
    <p:sldId id="486" r:id="rId13"/>
    <p:sldId id="565" r:id="rId14"/>
    <p:sldId id="608" r:id="rId15"/>
    <p:sldId id="609" r:id="rId16"/>
    <p:sldId id="610" r:id="rId17"/>
    <p:sldId id="488" r:id="rId18"/>
    <p:sldId id="566" r:id="rId19"/>
    <p:sldId id="567" r:id="rId20"/>
    <p:sldId id="568" r:id="rId21"/>
    <p:sldId id="569" r:id="rId22"/>
    <p:sldId id="606" r:id="rId23"/>
    <p:sldId id="595" r:id="rId24"/>
    <p:sldId id="561" r:id="rId25"/>
    <p:sldId id="533" r:id="rId26"/>
    <p:sldId id="618" r:id="rId27"/>
    <p:sldId id="616" r:id="rId28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">
          <p15:clr>
            <a:srgbClr val="A4A3A4"/>
          </p15:clr>
        </p15:guide>
        <p15:guide id="2" orient="horz" pos="2857">
          <p15:clr>
            <a:srgbClr val="A4A3A4"/>
          </p15:clr>
        </p15:guide>
        <p15:guide id="3" orient="horz" pos="2634">
          <p15:clr>
            <a:srgbClr val="A4A3A4"/>
          </p15:clr>
        </p15:guide>
        <p15:guide id="4" pos="5532">
          <p15:clr>
            <a:srgbClr val="A4A3A4"/>
          </p15:clr>
        </p15:guide>
        <p15:guide id="5" pos="229">
          <p15:clr>
            <a:srgbClr val="A4A3A4"/>
          </p15:clr>
        </p15:guide>
        <p15:guide id="6" pos="1726">
          <p15:clr>
            <a:srgbClr val="A4A3A4"/>
          </p15:clr>
        </p15:guide>
        <p15:guide id="7" pos="1497">
          <p15:clr>
            <a:srgbClr val="A4A3A4"/>
          </p15:clr>
        </p15:guide>
        <p15:guide id="8" pos="3218">
          <p15:clr>
            <a:srgbClr val="A4A3A4"/>
          </p15:clr>
        </p15:guide>
        <p15:guide id="9" pos="29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vák Jakub" initials="NJ" lastIdx="2" clrIdx="0">
    <p:extLst>
      <p:ext uri="{19B8F6BF-5375-455C-9EA6-DF929625EA0E}">
        <p15:presenceInfo xmlns:p15="http://schemas.microsoft.com/office/powerpoint/2012/main" userId="Novák Jaku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99CC"/>
    <a:srgbClr val="FF66FF"/>
    <a:srgbClr val="004B8D"/>
    <a:srgbClr val="FF89FF"/>
    <a:srgbClr val="FF99FF"/>
    <a:srgbClr val="13B5EA"/>
    <a:srgbClr val="E9F5DB"/>
    <a:srgbClr val="FDE9EA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94665" autoAdjust="0"/>
  </p:normalViewPr>
  <p:slideViewPr>
    <p:cSldViewPr snapToGrid="0" snapToObjects="1">
      <p:cViewPr varScale="1">
        <p:scale>
          <a:sx n="145" d="100"/>
          <a:sy n="145" d="100"/>
        </p:scale>
        <p:origin x="612" y="114"/>
      </p:cViewPr>
      <p:guideLst>
        <p:guide orient="horz" pos="223"/>
        <p:guide orient="horz" pos="2857"/>
        <p:guide orient="horz" pos="2634"/>
        <p:guide pos="5532"/>
        <p:guide pos="229"/>
        <p:guide pos="1726"/>
        <p:guide pos="1497"/>
        <p:guide pos="3218"/>
        <p:guide pos="29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3822" y="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rhome\data$\41300\ODD&#282;LEN&#205;%2041310\Sm&#283;rnice%202012_27_EU\_Pokrokov&#233;_zpr&#225;vy\7.%20v&#253;ro&#269;n&#237;%20zpr&#225;va%202019\podklady\Statistick&#233;%20&#250;daje%20&#268;R_Tabulka\europa%202020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rhome\data$\41300\ODD&#282;LEN&#205;%2041310\Sm&#283;rnice%202012_27_EU\_Pokrokov&#233;_zpr&#225;vy\7.%20v&#253;ro&#269;n&#237;%20zpr&#225;va%202019\podklady\Graf%20-%20v&#253;voj%20energetick&#233;%20n&#225;ro&#269;nosti%20hospod&#225;&#345;stv&#237;\Graf%20-%20v&#253;voj%20energetick&#233;%20n&#225;ro&#269;nosti%20hospod&#225;&#345;stv&#237;%20za%20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frhome\data$\41300\ODD&#282;LEN&#205;%2041310\Sm&#283;rnice%202012_27_EU\EED_clanek_7\__PLNENI%20cl.%207\V&#253;voj%20z&#225;vazku%20&#268;R_v9_(Revize%202019_04)_g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frhome\data$\41300\ODD&#282;LEN&#205;%2041310\Sm&#283;rnice%202012_27_EU\EED_clanek_7\__PLNENI%20cl.%207\V&#253;voj%20z&#225;vazku%20&#268;R_v9_(Revize%202019_04)_g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enfus\Desktop\pyramida%20(z&#225;vazek%20&#269;l.%207%202021-2030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TATO!$C$9</c:f>
              <c:strCache>
                <c:ptCount val="1"/>
                <c:pt idx="0">
                  <c:v>Vnitrostátní cíl EE</c:v>
                </c:pt>
              </c:strCache>
            </c:strRef>
          </c:tx>
          <c:spPr>
            <a:ln w="28575" cap="rnd">
              <a:solidFill>
                <a:srgbClr val="FF99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TATO!$D$11:$K$11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strCache>
            </c:strRef>
          </c:cat>
          <c:val>
            <c:numRef>
              <c:f>TATO!$D$9:$K$9</c:f>
              <c:numCache>
                <c:formatCode>General</c:formatCode>
                <c:ptCount val="8"/>
                <c:pt idx="0">
                  <c:v>1060000</c:v>
                </c:pt>
                <c:pt idx="1">
                  <c:v>1060000</c:v>
                </c:pt>
                <c:pt idx="2">
                  <c:v>1060000</c:v>
                </c:pt>
                <c:pt idx="3">
                  <c:v>1060000</c:v>
                </c:pt>
                <c:pt idx="4">
                  <c:v>1060000</c:v>
                </c:pt>
                <c:pt idx="5">
                  <c:v>1060000</c:v>
                </c:pt>
                <c:pt idx="6">
                  <c:v>1060000</c:v>
                </c:pt>
                <c:pt idx="7">
                  <c:v>1060000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B0E-3E4D-AC85-4CF78E1C1A8A}"/>
            </c:ext>
          </c:extLst>
        </c:ser>
        <c:ser>
          <c:idx val="1"/>
          <c:order val="1"/>
          <c:tx>
            <c:strRef>
              <c:f>TATO!$C$10</c:f>
              <c:strCache>
                <c:ptCount val="1"/>
                <c:pt idx="0">
                  <c:v>Konečná spotřeba energie (Evropa 2020-2030)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TATO!$D$11:$K$11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strCache>
            </c:strRef>
          </c:cat>
          <c:val>
            <c:numRef>
              <c:f>TATO!$D$16:$K$16</c:f>
              <c:numCache>
                <c:formatCode>#\ ##0.000</c:formatCode>
                <c:ptCount val="8"/>
                <c:pt idx="0">
                  <c:v>1057311.0859999999</c:v>
                </c:pt>
                <c:pt idx="1">
                  <c:v>1023903.701</c:v>
                </c:pt>
                <c:pt idx="2">
                  <c:v>1022155.3370000001</c:v>
                </c:pt>
                <c:pt idx="3">
                  <c:v>1013732.6189999999</c:v>
                </c:pt>
                <c:pt idx="4">
                  <c:v>987274.55200000003</c:v>
                </c:pt>
                <c:pt idx="5">
                  <c:v>1013075.28</c:v>
                </c:pt>
                <c:pt idx="6">
                  <c:v>1039286.019</c:v>
                </c:pt>
                <c:pt idx="7">
                  <c:v>1067028.925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B0E-3E4D-AC85-4CF78E1C1A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9739024"/>
        <c:axId val="329739416"/>
      </c:lineChart>
      <c:catAx>
        <c:axId val="329739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9739416"/>
        <c:crosses val="autoZero"/>
        <c:auto val="1"/>
        <c:lblAlgn val="ctr"/>
        <c:lblOffset val="100"/>
        <c:noMultiLvlLbl val="0"/>
      </c:catAx>
      <c:valAx>
        <c:axId val="329739416"/>
        <c:scaling>
          <c:orientation val="minMax"/>
          <c:min val="9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9739024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1.9494916857326246E-2"/>
                <c:y val="0.37962962962962965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/>
                    <a:t>PJ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List1!$B$20:$I$20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List1!$B$21:$I$21</c:f>
              <c:numCache>
                <c:formatCode>General</c:formatCode>
                <c:ptCount val="8"/>
                <c:pt idx="0">
                  <c:v>475.48197508830276</c:v>
                </c:pt>
                <c:pt idx="1">
                  <c:v>450.16091075006409</c:v>
                </c:pt>
                <c:pt idx="2">
                  <c:v>451.03309363964161</c:v>
                </c:pt>
                <c:pt idx="3">
                  <c:v>450.91865093524103</c:v>
                </c:pt>
                <c:pt idx="4">
                  <c:v>426.9068306188928</c:v>
                </c:pt>
                <c:pt idx="5">
                  <c:v>405.77751521720648</c:v>
                </c:pt>
                <c:pt idx="6">
                  <c:v>391.47941621272264</c:v>
                </c:pt>
                <c:pt idx="7">
                  <c:v>391.15836994440167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FAD-4F48-8954-76A9B87273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5712720"/>
        <c:axId val="335713112"/>
      </c:lineChart>
      <c:catAx>
        <c:axId val="33571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5713112"/>
        <c:crosses val="autoZero"/>
        <c:auto val="1"/>
        <c:lblAlgn val="ctr"/>
        <c:lblOffset val="100"/>
        <c:noMultiLvlLbl val="0"/>
      </c:catAx>
      <c:valAx>
        <c:axId val="335713112"/>
        <c:scaling>
          <c:orientation val="minMax"/>
          <c:min val="37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GJ</a:t>
                </a:r>
                <a:r>
                  <a:rPr lang="cs-CZ"/>
                  <a:t>/mil. Kč HDP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5712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6821959755030622"/>
          <c:y val="0.1273966149754166"/>
          <c:w val="0.66633858267716539"/>
          <c:h val="0.76908279587156658"/>
        </c:manualLayout>
      </c:layout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Rok 2010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912-1441-959E-F62562A55CC2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912-1441-959E-F62562A55CC2}"/>
              </c:ext>
            </c:extLst>
          </c:dPt>
          <c:dPt>
            <c:idx val="2"/>
            <c:bubble3D val="0"/>
            <c:spPr>
              <a:solidFill>
                <a:srgbClr val="13B5EA"/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912-1441-959E-F62562A55CC2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912-1441-959E-F62562A55CC2}"/>
              </c:ext>
            </c:extLst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4"/>
                <c:pt idx="0">
                  <c:v>Průmysl</c:v>
                </c:pt>
                <c:pt idx="1">
                  <c:v>Doprava</c:v>
                </c:pt>
                <c:pt idx="2">
                  <c:v>Služby a veřejný sektor</c:v>
                </c:pt>
                <c:pt idx="3">
                  <c:v>Domácnosti</c:v>
                </c:pt>
              </c:strCache>
            </c:strRef>
          </c:cat>
          <c:val>
            <c:numRef>
              <c:f>List1!$B$2:$B$5</c:f>
              <c:numCache>
                <c:formatCode>#\ ##0.0</c:formatCode>
                <c:ptCount val="4"/>
                <c:pt idx="0">
                  <c:v>292276.03600000002</c:v>
                </c:pt>
                <c:pt idx="1">
                  <c:v>260815.59699999992</c:v>
                </c:pt>
                <c:pt idx="2">
                  <c:v>135831.886</c:v>
                </c:pt>
                <c:pt idx="3">
                  <c:v>309927.09000000003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912-1441-959E-F62562A55C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3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Rok</a:t>
            </a:r>
            <a:r>
              <a:rPr lang="en-US" dirty="0"/>
              <a:t> 201</a:t>
            </a:r>
            <a:r>
              <a:rPr lang="cs-CZ" dirty="0"/>
              <a:t>6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6821959755030622"/>
          <c:y val="0.1273966149754166"/>
          <c:w val="0.66633858267716539"/>
          <c:h val="0.76908279587156658"/>
        </c:manualLayout>
      </c:layout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Rok 2010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879-0746-B72F-11681DA15704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879-0746-B72F-11681DA15704}"/>
              </c:ext>
            </c:extLst>
          </c:dPt>
          <c:dPt>
            <c:idx val="2"/>
            <c:bubble3D val="0"/>
            <c:spPr>
              <a:solidFill>
                <a:srgbClr val="13B5EA"/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879-0746-B72F-11681DA15704}"/>
              </c:ext>
            </c:extLst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879-0746-B72F-11681DA15704}"/>
              </c:ext>
            </c:extLst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4"/>
                <c:pt idx="0">
                  <c:v>Průmysl</c:v>
                </c:pt>
                <c:pt idx="1">
                  <c:v>Doprava</c:v>
                </c:pt>
                <c:pt idx="2">
                  <c:v>Služby a veřejný sektor</c:v>
                </c:pt>
                <c:pt idx="3">
                  <c:v>Domácnosti</c:v>
                </c:pt>
              </c:strCache>
            </c:strRef>
          </c:cat>
          <c:val>
            <c:numRef>
              <c:f>List1!$B$2:$B$5</c:f>
              <c:numCache>
                <c:formatCode>#\ ##0.0</c:formatCode>
                <c:ptCount val="4"/>
                <c:pt idx="0">
                  <c:v>269936.239</c:v>
                </c:pt>
                <c:pt idx="1">
                  <c:v>281874.70999999996</c:v>
                </c:pt>
                <c:pt idx="2">
                  <c:v>127737.685</c:v>
                </c:pt>
                <c:pt idx="3">
                  <c:v>289780.34999999998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879-0746-B72F-11681DA15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3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Dosažené úspory 2014-2018</c:v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2615345298811694E-17"/>
                  <c:y val="4.6068542333524776E-3"/>
                </c:manualLayout>
              </c:layout>
              <c:tx>
                <c:rich>
                  <a:bodyPr/>
                  <a:lstStyle/>
                  <a:p>
                    <a:fld id="{D105FDC9-C64B-EA40-A1EF-A00E6AB3DFEC}" type="VALUE">
                      <a:rPr lang="en-US" smtClean="0"/>
                      <a:pPr/>
                      <a:t>[HODNOTA]</a:t>
                    </a:fld>
                    <a:r>
                      <a:rPr lang="en-US" dirty="0"/>
                      <a:t>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842-854C-8BC0-5D0A16342844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'Tabulka_NAPEE+pokrokovka'!$R$80</c:f>
              <c:numCache>
                <c:formatCode>#,##0</c:formatCode>
                <c:ptCount val="1"/>
                <c:pt idx="0">
                  <c:v>68.865390669924253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842-854C-8BC0-5D0A16342844}"/>
            </c:ext>
          </c:extLst>
        </c:ser>
        <c:ser>
          <c:idx val="2"/>
          <c:order val="1"/>
          <c:tx>
            <c:v>Závazný cíl ČR 2014-2018</c:v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6490004649000468E-3"/>
                  <c:y val="-4.644704829044508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842-854C-8BC0-5D0A163428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'Tabulka_NAPEE+pokrokovka'!$N$40</c:f>
              <c:numCache>
                <c:formatCode>0.0</c:formatCode>
                <c:ptCount val="1"/>
                <c:pt idx="0">
                  <c:v>109.49289204925907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842-854C-8BC0-5D0A16342844}"/>
            </c:ext>
          </c:extLst>
        </c:ser>
        <c:ser>
          <c:idx val="1"/>
          <c:order val="2"/>
          <c:tx>
            <c:v>Závazný cíl ČR 2014-2020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3245002324499379E-3"/>
                  <c:y val="-9.270484360243086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842-854C-8BC0-5D0A1634284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'Tabulka_NAPEE+pokrokovka'!$N$42</c:f>
              <c:numCache>
                <c:formatCode>0.0</c:formatCode>
                <c:ptCount val="1"/>
                <c:pt idx="0">
                  <c:v>204.38673182528359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842-854C-8BC0-5D0A163428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3724728"/>
        <c:axId val="333725120"/>
      </c:barChart>
      <c:catAx>
        <c:axId val="333724728"/>
        <c:scaling>
          <c:orientation val="minMax"/>
        </c:scaling>
        <c:delete val="1"/>
        <c:axPos val="b"/>
        <c:majorTickMark val="none"/>
        <c:minorTickMark val="none"/>
        <c:tickLblPos val="nextTo"/>
        <c:crossAx val="333725120"/>
        <c:crosses val="autoZero"/>
        <c:auto val="1"/>
        <c:lblAlgn val="ctr"/>
        <c:lblOffset val="100"/>
        <c:noMultiLvlLbl val="0"/>
      </c:catAx>
      <c:valAx>
        <c:axId val="333725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DAD9D9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ysClr val="windowText" lastClr="000000"/>
                    </a:solidFill>
                  </a:rPr>
                  <a:t>PJ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\ ##0" sourceLinked="0"/>
        <c:majorTickMark val="none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3724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Dosažené úspory 2014-2018</c:v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0425846852367784E-17"/>
                  <c:y val="-4.37416058778610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4B5-494A-B111-1C0EE780B2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'Tabulka_NAPEE+pokrokovka'!$O$40</c:f>
              <c:numCache>
                <c:formatCode>0.0</c:formatCode>
                <c:ptCount val="1"/>
                <c:pt idx="0">
                  <c:v>29.661592378765462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B5-494A-B111-1C0EE780B25D}"/>
            </c:ext>
          </c:extLst>
        </c:ser>
        <c:ser>
          <c:idx val="2"/>
          <c:order val="1"/>
          <c:tx>
            <c:v>Závazný cíl ČR 2014-2018</c:v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1906605665472337E-3"/>
                  <c:y val="-4.99904067175549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4B5-494A-B111-1C0EE780B2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'Tabulka_NAPEE+pokrokovka'!$M$40</c:f>
              <c:numCache>
                <c:formatCode>0.0</c:formatCode>
                <c:ptCount val="1"/>
                <c:pt idx="0">
                  <c:v>36.497630683086356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4B5-494A-B111-1C0EE780B25D}"/>
            </c:ext>
          </c:extLst>
        </c:ser>
        <c:ser>
          <c:idx val="1"/>
          <c:order val="2"/>
          <c:tx>
            <c:v>Závazný cíl ČR 2014-2020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6.84960366576249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4B5-494A-B111-1C0EE780B2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\ \P\J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'Tabulka_NAPEE+pokrokovka'!$M$42</c:f>
              <c:numCache>
                <c:formatCode>0.0</c:formatCode>
                <c:ptCount val="1"/>
                <c:pt idx="0">
                  <c:v>51.096682956320898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4B5-494A-B111-1C0EE780B2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3725904"/>
        <c:axId val="333726296"/>
      </c:barChart>
      <c:catAx>
        <c:axId val="333725904"/>
        <c:scaling>
          <c:orientation val="minMax"/>
        </c:scaling>
        <c:delete val="1"/>
        <c:axPos val="b"/>
        <c:majorTickMark val="none"/>
        <c:minorTickMark val="none"/>
        <c:tickLblPos val="nextTo"/>
        <c:crossAx val="333726296"/>
        <c:crosses val="autoZero"/>
        <c:auto val="1"/>
        <c:lblAlgn val="ctr"/>
        <c:lblOffset val="100"/>
        <c:noMultiLvlLbl val="0"/>
      </c:catAx>
      <c:valAx>
        <c:axId val="333726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DAD9D9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ysClr val="windowText" lastClr="000000"/>
                    </a:solidFill>
                  </a:rPr>
                  <a:t>PJ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\ ##0" sourceLinked="0"/>
        <c:majorTickMark val="none"/>
        <c:minorTickMark val="none"/>
        <c:tickLblPos val="nextTo"/>
        <c:spPr>
          <a:noFill/>
          <a:ln w="63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3725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200" dirty="0">
                <a:solidFill>
                  <a:schemeClr val="tx1"/>
                </a:solidFill>
              </a:rPr>
              <a:t>Závazek povinných úspor pro období 2021-2030 (dle</a:t>
            </a:r>
            <a:r>
              <a:rPr lang="cs-CZ" sz="1200" baseline="0" dirty="0">
                <a:solidFill>
                  <a:schemeClr val="tx1"/>
                </a:solidFill>
              </a:rPr>
              <a:t> čl. 7)</a:t>
            </a:r>
            <a:endParaRPr lang="cs-CZ" sz="1200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2.3078934747739973E-2"/>
          <c:y val="0.11922832033765168"/>
          <c:w val="0.67899299850870753"/>
          <c:h val="0.7319767269885006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List1!$D$22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List1!$D$11:$D$20</c:f>
              <c:numCache>
                <c:formatCode>General</c:formatCode>
                <c:ptCount val="10"/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1D0-45C9-9A43-AABF5D485E3E}"/>
            </c:ext>
          </c:extLst>
        </c:ser>
        <c:ser>
          <c:idx val="1"/>
          <c:order val="1"/>
          <c:tx>
            <c:strRef>
              <c:f>List1!$E$22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List1!$E$11:$E$20</c:f>
              <c:numCache>
                <c:formatCode>General</c:formatCode>
                <c:ptCount val="10"/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1D0-45C9-9A43-AABF5D485E3E}"/>
            </c:ext>
          </c:extLst>
        </c:ser>
        <c:ser>
          <c:idx val="2"/>
          <c:order val="2"/>
          <c:tx>
            <c:strRef>
              <c:f>List1!$F$22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List1!$F$11:$F$20</c:f>
              <c:numCache>
                <c:formatCode>General</c:formatCode>
                <c:ptCount val="10"/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1D0-45C9-9A43-AABF5D485E3E}"/>
            </c:ext>
          </c:extLst>
        </c:ser>
        <c:ser>
          <c:idx val="3"/>
          <c:order val="3"/>
          <c:tx>
            <c:strRef>
              <c:f>List1!$G$22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List1!$G$11:$G$20</c:f>
              <c:numCache>
                <c:formatCode>General</c:formatCode>
                <c:ptCount val="10"/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1D0-45C9-9A43-AABF5D485E3E}"/>
            </c:ext>
          </c:extLst>
        </c:ser>
        <c:ser>
          <c:idx val="4"/>
          <c:order val="4"/>
          <c:tx>
            <c:strRef>
              <c:f>List1!$H$22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List1!$H$11:$H$20</c:f>
              <c:numCache>
                <c:formatCode>General</c:formatCode>
                <c:ptCount val="10"/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1D0-45C9-9A43-AABF5D485E3E}"/>
            </c:ext>
          </c:extLst>
        </c:ser>
        <c:ser>
          <c:idx val="5"/>
          <c:order val="5"/>
          <c:tx>
            <c:strRef>
              <c:f>List1!$I$22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List1!$I$11:$I$20</c:f>
              <c:numCache>
                <c:formatCode>General</c:formatCode>
                <c:ptCount val="10"/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1D0-45C9-9A43-AABF5D485E3E}"/>
            </c:ext>
          </c:extLst>
        </c:ser>
        <c:ser>
          <c:idx val="6"/>
          <c:order val="6"/>
          <c:tx>
            <c:strRef>
              <c:f>List1!$J$22</c:f>
              <c:strCache>
                <c:ptCount val="1"/>
                <c:pt idx="0">
                  <c:v>2027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List1!$J$11:$J$20</c:f>
              <c:numCache>
                <c:formatCode>General</c:formatCode>
                <c:ptCount val="10"/>
                <c:pt idx="3">
                  <c:v>8.4</c:v>
                </c:pt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1D0-45C9-9A43-AABF5D485E3E}"/>
            </c:ext>
          </c:extLst>
        </c:ser>
        <c:ser>
          <c:idx val="7"/>
          <c:order val="7"/>
          <c:tx>
            <c:strRef>
              <c:f>List1!$K$22</c:f>
              <c:strCache>
                <c:ptCount val="1"/>
                <c:pt idx="0">
                  <c:v>2028</c:v>
                </c:pt>
              </c:strCache>
            </c:strRef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List1!$K$11:$K$20</c:f>
              <c:numCache>
                <c:formatCode>General</c:formatCode>
                <c:ptCount val="10"/>
                <c:pt idx="2">
                  <c:v>8.4</c:v>
                </c:pt>
                <c:pt idx="3">
                  <c:v>8.4</c:v>
                </c:pt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91D0-45C9-9A43-AABF5D485E3E}"/>
            </c:ext>
          </c:extLst>
        </c:ser>
        <c:ser>
          <c:idx val="8"/>
          <c:order val="8"/>
          <c:tx>
            <c:v>Úspory energie kumulované z předchozího roku</c:v>
          </c:tx>
          <c:spPr>
            <a:solidFill>
              <a:srgbClr val="F1A9AC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List1!$L$11:$L$20</c:f>
              <c:numCache>
                <c:formatCode>General</c:formatCode>
                <c:ptCount val="10"/>
                <c:pt idx="1">
                  <c:v>8.4</c:v>
                </c:pt>
                <c:pt idx="2">
                  <c:v>8.4</c:v>
                </c:pt>
                <c:pt idx="3">
                  <c:v>8.4</c:v>
                </c:pt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1D0-45C9-9A43-AABF5D485E3E}"/>
            </c:ext>
          </c:extLst>
        </c:ser>
        <c:ser>
          <c:idx val="9"/>
          <c:order val="9"/>
          <c:tx>
            <c:v>Nové roční úspory energie</c:v>
          </c:tx>
          <c:spPr>
            <a:solidFill>
              <a:srgbClr val="0070A2"/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List1!$D$22:$M$22</c:f>
              <c:numCache>
                <c:formatCode>General</c:formatCode>
                <c:ptCount val="10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  <c:pt idx="5">
                  <c:v>2026</c:v>
                </c:pt>
                <c:pt idx="6">
                  <c:v>2027</c:v>
                </c:pt>
                <c:pt idx="7">
                  <c:v>2028</c:v>
                </c:pt>
                <c:pt idx="8">
                  <c:v>2029</c:v>
                </c:pt>
                <c:pt idx="9">
                  <c:v>2030</c:v>
                </c:pt>
              </c:numCache>
            </c:numRef>
          </c:cat>
          <c:val>
            <c:numRef>
              <c:f>List1!$M$11:$M$20</c:f>
              <c:numCache>
                <c:formatCode>General</c:formatCode>
                <c:ptCount val="10"/>
                <c:pt idx="0">
                  <c:v>8.4</c:v>
                </c:pt>
                <c:pt idx="1">
                  <c:v>8.4</c:v>
                </c:pt>
                <c:pt idx="2">
                  <c:v>8.4</c:v>
                </c:pt>
                <c:pt idx="3">
                  <c:v>8.4</c:v>
                </c:pt>
                <c:pt idx="4">
                  <c:v>8.4</c:v>
                </c:pt>
                <c:pt idx="5">
                  <c:v>8.4</c:v>
                </c:pt>
                <c:pt idx="6">
                  <c:v>8.4</c:v>
                </c:pt>
                <c:pt idx="7">
                  <c:v>8.4</c:v>
                </c:pt>
                <c:pt idx="8">
                  <c:v>8.4</c:v>
                </c:pt>
                <c:pt idx="9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91D0-45C9-9A43-AABF5D485E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overlap val="100"/>
        <c:axId val="324498336"/>
        <c:axId val="407787592"/>
      </c:barChart>
      <c:catAx>
        <c:axId val="324498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7787592"/>
        <c:crosses val="autoZero"/>
        <c:auto val="1"/>
        <c:lblAlgn val="ctr"/>
        <c:lblOffset val="100"/>
        <c:noMultiLvlLbl val="0"/>
      </c:catAx>
      <c:valAx>
        <c:axId val="407787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4498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0.70692</cdr:x>
      <cdr:y>0.17074</cdr:y>
    </cdr:from>
    <cdr:to>
      <cdr:x>0.76068</cdr:x>
      <cdr:y>0.84106</cdr:y>
    </cdr:to>
    <cdr:sp macro="" textlink="">
      <cdr:nvSpPr>
        <cdr:cNvPr id="3" name="Pravá složená závorka 2"/>
        <cdr:cNvSpPr/>
      </cdr:nvSpPr>
      <cdr:spPr>
        <a:xfrm xmlns:a="http://schemas.openxmlformats.org/drawingml/2006/main">
          <a:off x="3248752" y="541162"/>
          <a:ext cx="247062" cy="2124625"/>
        </a:xfrm>
        <a:prstGeom xmlns:a="http://schemas.openxmlformats.org/drawingml/2006/main" prst="rightBrace">
          <a:avLst>
            <a:gd name="adj1" fmla="val 37878"/>
            <a:gd name="adj2" fmla="val 50000"/>
          </a:avLst>
        </a:prstGeom>
        <a:ln xmlns:a="http://schemas.openxmlformats.org/drawingml/2006/main" w="12700"/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cs-CZ"/>
        </a:p>
      </cdr:txBody>
    </cdr:sp>
  </cdr:relSizeAnchor>
  <cdr:relSizeAnchor xmlns:cdr="http://schemas.openxmlformats.org/drawingml/2006/chartDrawing">
    <cdr:from>
      <cdr:x>0.77212</cdr:x>
      <cdr:y>0.32158</cdr:y>
    </cdr:from>
    <cdr:to>
      <cdr:x>0.97737</cdr:x>
      <cdr:y>0.68616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3364780" y="813376"/>
          <a:ext cx="894455" cy="922137"/>
        </a:xfrm>
        <a:prstGeom xmlns:a="http://schemas.openxmlformats.org/drawingml/2006/main" prst="rect">
          <a:avLst/>
        </a:prstGeom>
        <a:ln xmlns:a="http://schemas.openxmlformats.org/drawingml/2006/main" w="12700"/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cs-CZ" sz="1100" dirty="0"/>
            <a:t>Kumulované úspory celkem</a:t>
          </a:r>
        </a:p>
        <a:p xmlns:a="http://schemas.openxmlformats.org/drawingml/2006/main">
          <a:pPr algn="ctr"/>
          <a:endParaRPr lang="cs-CZ" sz="1100" dirty="0"/>
        </a:p>
        <a:p xmlns:a="http://schemas.openxmlformats.org/drawingml/2006/main">
          <a:pPr algn="ctr"/>
          <a:r>
            <a:rPr lang="cs-CZ" sz="1600" b="1" dirty="0"/>
            <a:t>462 PJ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116724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3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300"/>
            </a:lvl1pPr>
          </a:lstStyle>
          <a:p>
            <a:fld id="{E0FB0F22-8DED-4CDA-BC4E-47C3EA70254F}" type="datetimeFigureOut">
              <a:rPr lang="cs-CZ" smtClean="0"/>
              <a:pPr/>
              <a:t>26.6.2019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300"/>
            </a:lvl1pPr>
          </a:lstStyle>
          <a:p>
            <a:fld id="{81C9265F-04F2-4D47-A1E7-EE74899987E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833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300"/>
            </a:lvl1pPr>
          </a:lstStyle>
          <a:p>
            <a:fld id="{440993F1-D5EC-4943-97AA-C86D9E6B9167}" type="datetimeFigureOut">
              <a:rPr lang="cs-CZ" smtClean="0"/>
              <a:pPr/>
              <a:t>26.6.2019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8" tIns="47779" rIns="95558" bIns="47779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5558" tIns="47779" rIns="95558" bIns="47779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300"/>
            </a:lvl1pPr>
          </a:lstStyle>
          <a:p>
            <a:fld id="{E160BDDA-8E2B-4061-8BE0-CED46ED940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525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723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087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776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0690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273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17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7816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0BDDA-8E2B-4061-8BE0-CED46ED94034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552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46545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1" y="2133601"/>
            <a:ext cx="4293313" cy="30098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4241007"/>
            <a:ext cx="2618072" cy="90249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3538" y="356639"/>
            <a:ext cx="8418512" cy="615553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4" y="1931998"/>
            <a:ext cx="4035426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63538" y="977251"/>
            <a:ext cx="8418512" cy="1350000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" y="4308350"/>
            <a:ext cx="1366983" cy="64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297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363538" y="912777"/>
            <a:ext cx="8418512" cy="326869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08575" y="359267"/>
            <a:ext cx="3673475" cy="430887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363537" y="356640"/>
            <a:ext cx="4384675" cy="3824835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5108575" y="796532"/>
            <a:ext cx="3673475" cy="338494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317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363538" y="908011"/>
            <a:ext cx="8418512" cy="327346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524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714" y="0"/>
            <a:ext cx="9143999" cy="465450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4851401" y="2133601"/>
            <a:ext cx="4293313" cy="3009899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4241007"/>
            <a:ext cx="2556588" cy="90249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63538" y="1350000"/>
            <a:ext cx="8418512" cy="615553"/>
          </a:xfrm>
        </p:spPr>
        <p:txBody>
          <a:bodyPr anchor="t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4" y="1931998"/>
            <a:ext cx="4035426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" y="4308350"/>
            <a:ext cx="1366983" cy="64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58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4" y="1931999"/>
            <a:ext cx="4035425" cy="321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1" y="1"/>
            <a:ext cx="9143999" cy="4535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0" rIns="0" bIns="0"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418512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63538" y="908011"/>
            <a:ext cx="8418512" cy="3273464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2614900" y="4535489"/>
            <a:ext cx="2008187" cy="6080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1100" b="1" dirty="0">
                <a:solidFill>
                  <a:schemeClr val="bg1"/>
                </a:solidFill>
              </a:rPr>
              <a:t>Sekce energetiky</a:t>
            </a:r>
          </a:p>
          <a:p>
            <a:r>
              <a:rPr lang="cs-CZ" sz="800" dirty="0">
                <a:solidFill>
                  <a:schemeClr val="bg1"/>
                </a:solidFill>
              </a:rPr>
              <a:t>Odbor energetické účinnosti a úspor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63538" y="4535488"/>
            <a:ext cx="2177531" cy="60801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800" kern="1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seminář pro grantové specialisty</a:t>
            </a:r>
            <a:r>
              <a:rPr lang="cs-CZ" sz="800" kern="12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cs-CZ" sz="800" kern="12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cs-CZ" sz="800" kern="1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Praha, </a:t>
            </a:r>
            <a:r>
              <a:rPr lang="cs-CZ" sz="800" kern="1200" baseline="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27. června </a:t>
            </a:r>
            <a:r>
              <a:rPr lang="cs-CZ" sz="800" kern="1200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rPr>
              <a:t>2019</a:t>
            </a:r>
            <a:endParaRPr lang="cs-CZ" sz="800" kern="1200" dirty="0">
              <a:solidFill>
                <a:schemeClr val="accent3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číslo snímku 4"/>
          <p:cNvSpPr>
            <a:spLocks noGrp="1"/>
          </p:cNvSpPr>
          <p:nvPr userDrawn="1"/>
        </p:nvSpPr>
        <p:spPr>
          <a:xfrm>
            <a:off x="8165569" y="4636443"/>
            <a:ext cx="500596" cy="365125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mtClean="0">
                <a:solidFill>
                  <a:schemeClr val="bg1"/>
                </a:solidFill>
              </a:rPr>
              <a:pPr/>
              <a:t>‹#›</a:t>
            </a:fld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4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53" r:id="rId4"/>
    <p:sldLayoutId id="2147483655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0363" indent="-360363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20725" indent="-360363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73150" indent="-352425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435100" indent="-361950" algn="l" defTabSz="914400" rtl="0" eaLnBrk="1" latinLnBrk="0" hangingPunct="1">
        <a:spcBef>
          <a:spcPct val="20000"/>
        </a:spcBef>
        <a:buFontTx/>
        <a:buBlip>
          <a:blip r:embed="rId9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795463" indent="-360363" algn="l" defTabSz="914400" rtl="0" eaLnBrk="1" latinLnBrk="0" hangingPunct="1">
        <a:spcBef>
          <a:spcPct val="20000"/>
        </a:spcBef>
        <a:buFontTx/>
        <a:buBlip>
          <a:blip r:embed="rId8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o-efekt.c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cid:image003.jpg@01D20907.272EDF50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hyperlink" Target="http://www.renovujedum.cz/" TargetMode="External"/><Relationship Id="rId7" Type="http://schemas.openxmlformats.org/officeDocument/2006/relationships/hyperlink" Target="http://www.energeticka-gramotnost.cz/" TargetMode="External"/><Relationship Id="rId12" Type="http://schemas.openxmlformats.org/officeDocument/2006/relationships/image" Target="../media/image13.jpeg"/><Relationship Id="rId2" Type="http://schemas.openxmlformats.org/officeDocument/2006/relationships/hyperlink" Target="http://www.tzb-info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dravabudova.cz/" TargetMode="External"/><Relationship Id="rId11" Type="http://schemas.openxmlformats.org/officeDocument/2006/relationships/image" Target="../media/image12.jpeg"/><Relationship Id="rId5" Type="http://schemas.openxmlformats.org/officeDocument/2006/relationships/hyperlink" Target="http://www.uspornabudova.cz/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kataloguspor.cz/" TargetMode="External"/><Relationship Id="rId9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M4Aoh8IOh4" TargetMode="External"/><Relationship Id="rId2" Type="http://schemas.openxmlformats.org/officeDocument/2006/relationships/hyperlink" Target="https://www.youtube.com/watch?v=crh8ArIM_O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wX1_7pyEthQ&amp;feature=youtu.b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ejkJJ7qtWU" TargetMode="External"/><Relationship Id="rId2" Type="http://schemas.openxmlformats.org/officeDocument/2006/relationships/hyperlink" Target="https://youtu.be/MKJUua-bZP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YSUAK7HsVLw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sochorv@mpo.cz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63537" y="356639"/>
            <a:ext cx="8568589" cy="1231106"/>
          </a:xfrm>
        </p:spPr>
        <p:txBody>
          <a:bodyPr/>
          <a:lstStyle/>
          <a:p>
            <a:r>
              <a:rPr lang="cs-CZ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Evropská </a:t>
            </a:r>
            <a:r>
              <a:rPr lang="cs-CZ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 národní </a:t>
            </a:r>
            <a:r>
              <a:rPr lang="cs-CZ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legislativa</a:t>
            </a:r>
            <a:br>
              <a:rPr lang="cs-CZ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cs-CZ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v</a:t>
            </a:r>
            <a:r>
              <a:rPr lang="cs-CZ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 oblasti energetických úspor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63538" y="1740353"/>
            <a:ext cx="8418512" cy="2318691"/>
          </a:xfrm>
        </p:spPr>
        <p:txBody>
          <a:bodyPr/>
          <a:lstStyle/>
          <a:p>
            <a:r>
              <a:rPr lang="cs-CZ" sz="2000" b="1" dirty="0"/>
              <a:t>Ing. Vladimír Sochor</a:t>
            </a:r>
          </a:p>
          <a:p>
            <a:r>
              <a:rPr lang="cs-CZ" sz="1800" dirty="0"/>
              <a:t>ředitel odboru energetické účinnosti a úspor</a:t>
            </a:r>
          </a:p>
          <a:p>
            <a:endParaRPr lang="cs-CZ" sz="1800" dirty="0"/>
          </a:p>
          <a:p>
            <a:r>
              <a:rPr lang="cs-CZ" sz="1600" i="1" dirty="0" smtClean="0"/>
              <a:t>seminář </a:t>
            </a:r>
            <a:r>
              <a:rPr lang="cs-CZ" sz="1600" i="1" dirty="0"/>
              <a:t>pro grantové </a:t>
            </a:r>
            <a:r>
              <a:rPr lang="cs-CZ" sz="1600" i="1" dirty="0" smtClean="0"/>
              <a:t>specialisty – metoda EPC a úspory energie</a:t>
            </a:r>
            <a:endParaRPr lang="cs-CZ" sz="1600" i="1" dirty="0"/>
          </a:p>
          <a:p>
            <a:r>
              <a:rPr lang="cs-CZ" sz="1600" i="1" dirty="0" smtClean="0"/>
              <a:t>Praha, 27. června </a:t>
            </a:r>
            <a:r>
              <a:rPr lang="cs-CZ" sz="1600" i="1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890109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905" y="209059"/>
            <a:ext cx="8543365" cy="553998"/>
          </a:xfrm>
        </p:spPr>
        <p:txBody>
          <a:bodyPr/>
          <a:lstStyle/>
          <a:p>
            <a:r>
              <a:rPr lang="cs-CZ" b="1" dirty="0"/>
              <a:t>Povinné úspory energie do roku 2030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59975" y="770676"/>
            <a:ext cx="3801037" cy="2529313"/>
          </a:xfrm>
        </p:spPr>
        <p:txBody>
          <a:bodyPr>
            <a:normAutofit lnSpcReduction="10000"/>
          </a:bodyPr>
          <a:lstStyle/>
          <a:p>
            <a:pPr>
              <a:spcAft>
                <a:spcPts val="450"/>
              </a:spcAft>
            </a:pPr>
            <a:r>
              <a:rPr lang="cs-CZ" sz="1800" b="1" dirty="0">
                <a:solidFill>
                  <a:schemeClr val="accent2"/>
                </a:solidFill>
              </a:rPr>
              <a:t>došlo k dalšímu zpřísnění </a:t>
            </a:r>
            <a:r>
              <a:rPr lang="cs-CZ" sz="1800" dirty="0"/>
              <a:t>povinných ročních úspor =&gt;</a:t>
            </a:r>
            <a:br>
              <a:rPr lang="cs-CZ" sz="1800" dirty="0"/>
            </a:br>
            <a:r>
              <a:rPr lang="cs-CZ" sz="1800" dirty="0"/>
              <a:t>204 PJ (2014-2020 – 7 let) versus</a:t>
            </a:r>
            <a:br>
              <a:rPr lang="cs-CZ" sz="1800" dirty="0"/>
            </a:br>
            <a:r>
              <a:rPr lang="cs-CZ" sz="1800" dirty="0"/>
              <a:t>462 PJ (2021-2030 – 10 let)</a:t>
            </a:r>
          </a:p>
          <a:p>
            <a:pPr>
              <a:spcAft>
                <a:spcPts val="450"/>
              </a:spcAft>
            </a:pPr>
            <a:endParaRPr lang="cs-CZ" sz="500" dirty="0"/>
          </a:p>
          <a:p>
            <a:pPr>
              <a:spcAft>
                <a:spcPts val="450"/>
              </a:spcAft>
            </a:pPr>
            <a:r>
              <a:rPr lang="cs-CZ" sz="1800" dirty="0"/>
              <a:t>poměrně </a:t>
            </a:r>
            <a:r>
              <a:rPr lang="cs-CZ" sz="1800" b="1" dirty="0">
                <a:solidFill>
                  <a:schemeClr val="accent2"/>
                </a:solidFill>
              </a:rPr>
              <a:t>významné zvýšení ambicí v průběhu vyjednávání </a:t>
            </a:r>
            <a:r>
              <a:rPr lang="cs-CZ" sz="1800" dirty="0"/>
              <a:t>směrnice o energetické účinnosti</a:t>
            </a:r>
          </a:p>
        </p:txBody>
      </p:sp>
      <p:graphicFrame>
        <p:nvGraphicFramePr>
          <p:cNvPr id="6" name="Graf 5"/>
          <p:cNvGraphicFramePr/>
          <p:nvPr/>
        </p:nvGraphicFramePr>
        <p:xfrm>
          <a:off x="4445494" y="770676"/>
          <a:ext cx="4549650" cy="2529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Zástupný symbol pro text 2"/>
          <p:cNvSpPr txBox="1">
            <a:spLocks/>
          </p:cNvSpPr>
          <p:nvPr/>
        </p:nvSpPr>
        <p:spPr>
          <a:xfrm>
            <a:off x="259975" y="3089848"/>
            <a:ext cx="8543365" cy="1282976"/>
          </a:xfrm>
          <a:prstGeom prst="rect">
            <a:avLst/>
          </a:prstGeom>
        </p:spPr>
        <p:txBody>
          <a:bodyPr vert="horz" lIns="0" tIns="270000" rIns="0" bIns="0" rtlCol="0">
            <a:normAutofit/>
          </a:bodyPr>
          <a:lstStyle>
            <a:lvl1pPr marL="360363" indent="-360363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20725" indent="-360363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73150" indent="-352425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435100" indent="-36195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5463" indent="-360363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r>
              <a:rPr lang="cs-CZ" sz="1800" dirty="0"/>
              <a:t>to byl jeden z hlavních důvodů proč </a:t>
            </a:r>
            <a:r>
              <a:rPr lang="cs-CZ" sz="1800" b="1" dirty="0">
                <a:solidFill>
                  <a:schemeClr val="accent2"/>
                </a:solidFill>
              </a:rPr>
              <a:t>ČR hlasovala proti</a:t>
            </a:r>
            <a:r>
              <a:rPr lang="cs-CZ" sz="1800" dirty="0"/>
              <a:t> přijetí směrnice EED</a:t>
            </a:r>
          </a:p>
          <a:p>
            <a:pPr>
              <a:spcAft>
                <a:spcPts val="450"/>
              </a:spcAft>
            </a:pPr>
            <a:r>
              <a:rPr lang="cs-CZ" sz="1800" b="1" dirty="0">
                <a:solidFill>
                  <a:schemeClr val="accent2"/>
                </a:solidFill>
              </a:rPr>
              <a:t>plnění článku 7 je závazné </a:t>
            </a:r>
            <a:r>
              <a:rPr lang="cs-CZ" sz="1800" dirty="0"/>
              <a:t>na úrovni členského státu</a:t>
            </a:r>
            <a:br>
              <a:rPr lang="cs-CZ" sz="1800" dirty="0"/>
            </a:br>
            <a:r>
              <a:rPr lang="cs-CZ" sz="1800" dirty="0"/>
              <a:t>(v porovnání s plněním článku 3, které je „pouze“ indikativní)</a:t>
            </a:r>
          </a:p>
        </p:txBody>
      </p:sp>
    </p:spTree>
    <p:extLst>
      <p:ext uri="{BB962C8B-B14F-4D97-AF65-F5344CB8AC3E}">
        <p14:creationId xmlns:p14="http://schemas.microsoft.com/office/powerpoint/2010/main" val="3818569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281276"/>
            <a:ext cx="8780462" cy="461665"/>
          </a:xfrm>
        </p:spPr>
        <p:txBody>
          <a:bodyPr/>
          <a:lstStyle/>
          <a:p>
            <a:r>
              <a:rPr lang="cs-CZ" sz="3000" b="1" dirty="0"/>
              <a:t>Změna motivace pro energeticky úsporné projekty</a:t>
            </a:r>
          </a:p>
        </p:txBody>
      </p:sp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35278" y="673251"/>
            <a:ext cx="8853200" cy="3816862"/>
          </a:xfrm>
        </p:spPr>
        <p:txBody>
          <a:bodyPr>
            <a:no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lang="cs-CZ" sz="2200" b="1" dirty="0" smtClean="0">
                <a:solidFill>
                  <a:srgbClr val="00B0F0"/>
                </a:solidFill>
              </a:rPr>
              <a:t>motivace </a:t>
            </a:r>
            <a:r>
              <a:rPr lang="cs-CZ" sz="2200" b="1" dirty="0">
                <a:solidFill>
                  <a:srgbClr val="00B0F0"/>
                </a:solidFill>
              </a:rPr>
              <a:t>pro energeticky úsporný projekt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dirty="0"/>
              <a:t>možnost získání dotace – každá investiční dotace pokřivuje trh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dirty="0"/>
              <a:t>nabídka od různých firem na jednotlivé technologie – dílčí řešení</a:t>
            </a:r>
          </a:p>
          <a:p>
            <a:pPr marL="360363" lvl="1">
              <a:spcAft>
                <a:spcPts val="600"/>
              </a:spcAft>
              <a:buBlip>
                <a:blip r:embed="rId2"/>
              </a:buBlip>
              <a:defRPr/>
            </a:pPr>
            <a:r>
              <a:rPr lang="cs-CZ" sz="2200" b="1" dirty="0">
                <a:solidFill>
                  <a:srgbClr val="00B0F0"/>
                </a:solidFill>
              </a:rPr>
              <a:t>motivace musí být zejména v dostupnosti informací o komplexních řešeních a jejich přínosech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dirty="0"/>
              <a:t>příležitost </a:t>
            </a:r>
            <a:r>
              <a:rPr lang="cs-CZ" sz="1800" b="1" dirty="0">
                <a:solidFill>
                  <a:srgbClr val="00B0F0"/>
                </a:solidFill>
              </a:rPr>
              <a:t>pro zákazníka</a:t>
            </a:r>
            <a:r>
              <a:rPr lang="cs-CZ" sz="1800" dirty="0"/>
              <a:t>, aby si vybral řešení, které mu přinese </a:t>
            </a:r>
            <a:r>
              <a:rPr lang="cs-CZ" sz="1800" b="1" dirty="0">
                <a:solidFill>
                  <a:srgbClr val="00B0F0"/>
                </a:solidFill>
              </a:rPr>
              <a:t>přijatelnou míru výnosů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pro podnikatele – přijatelná doba návratnosti projektu není delší než 5-6 let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pro veřejný a residenční sektor – přijatelná doba návratnosti projektu může být </a:t>
            </a:r>
            <a:r>
              <a:rPr lang="cs-CZ" sz="1600" dirty="0" smtClean="0"/>
              <a:t>až 25 </a:t>
            </a:r>
            <a:r>
              <a:rPr lang="cs-CZ" sz="1600" dirty="0"/>
              <a:t>let</a:t>
            </a:r>
          </a:p>
        </p:txBody>
      </p:sp>
    </p:spTree>
    <p:extLst>
      <p:ext uri="{BB962C8B-B14F-4D97-AF65-F5344CB8AC3E}">
        <p14:creationId xmlns:p14="http://schemas.microsoft.com/office/powerpoint/2010/main" val="3381543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21123"/>
            <a:ext cx="8780462" cy="461665"/>
          </a:xfrm>
        </p:spPr>
        <p:txBody>
          <a:bodyPr/>
          <a:lstStyle/>
          <a:p>
            <a:r>
              <a:rPr lang="cs-CZ" sz="3000" b="1" dirty="0"/>
              <a:t>Nový typ přístupu k zákazníkovi</a:t>
            </a:r>
          </a:p>
        </p:txBody>
      </p:sp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07672" y="615957"/>
            <a:ext cx="8759682" cy="3852133"/>
          </a:xfrm>
        </p:spPr>
        <p:txBody>
          <a:bodyPr>
            <a:no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00B0F0"/>
                </a:solidFill>
              </a:rPr>
              <a:t>podnikatelská příležitost – poskytování energetických služeb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900" dirty="0"/>
              <a:t>nový typ energetických služeb – </a:t>
            </a:r>
            <a:r>
              <a:rPr lang="cs-CZ" sz="1900" b="1" dirty="0">
                <a:solidFill>
                  <a:srgbClr val="00B0F0"/>
                </a:solidFill>
              </a:rPr>
              <a:t>projekt musí přinést zákazníkovi určitý přínos </a:t>
            </a:r>
            <a:r>
              <a:rPr lang="cs-CZ" sz="1900" dirty="0"/>
              <a:t>(</a:t>
            </a:r>
            <a:r>
              <a:rPr lang="cs-CZ" sz="1900" b="1" dirty="0"/>
              <a:t>příklady dobré praxe</a:t>
            </a:r>
            <a:r>
              <a:rPr lang="cs-CZ" sz="1900" dirty="0"/>
              <a:t>)</a:t>
            </a:r>
            <a:endParaRPr lang="cs-CZ" sz="1900" b="1" dirty="0">
              <a:solidFill>
                <a:srgbClr val="00B0F0"/>
              </a:solidFill>
            </a:endParaRPr>
          </a:p>
          <a:p>
            <a:pPr lvl="1">
              <a:spcAft>
                <a:spcPts val="600"/>
              </a:spcAft>
              <a:defRPr/>
            </a:pPr>
            <a:r>
              <a:rPr lang="cs-CZ" sz="1900" dirty="0"/>
              <a:t>poskytnout zákazníkovi </a:t>
            </a:r>
            <a:r>
              <a:rPr lang="cs-CZ" sz="1900" b="1" dirty="0">
                <a:solidFill>
                  <a:srgbClr val="00B0F0"/>
                </a:solidFill>
              </a:rPr>
              <a:t>komplexní řešení energeticky úsporných řešení</a:t>
            </a:r>
            <a:r>
              <a:rPr lang="cs-CZ" sz="1900" dirty="0"/>
              <a:t> </a:t>
            </a:r>
            <a:br>
              <a:rPr lang="cs-CZ" sz="1900" dirty="0"/>
            </a:br>
            <a:r>
              <a:rPr lang="cs-CZ" sz="1900" dirty="0"/>
              <a:t>(zpracování studie proveditelnosti v podobě energetického posouzení)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900" dirty="0"/>
              <a:t>poskytovatel energetických služeb v návaznosti na nabídku </a:t>
            </a:r>
            <a:r>
              <a:rPr lang="cs-CZ" sz="1900" b="1" dirty="0">
                <a:solidFill>
                  <a:srgbClr val="00B0F0"/>
                </a:solidFill>
              </a:rPr>
              <a:t>zpracování „studie proveditelnosti“ v podobě energetického posouzení</a:t>
            </a:r>
            <a:r>
              <a:rPr lang="cs-CZ" sz="1900" dirty="0"/>
              <a:t> může dále nabídnout realizaci navržených opatření, modely financování a také následný monitoring (může dokonce navrhnout převzetí dodávek energie)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900" dirty="0"/>
              <a:t>je možná </a:t>
            </a:r>
            <a:r>
              <a:rPr lang="cs-CZ" sz="1900" b="1" dirty="0">
                <a:solidFill>
                  <a:srgbClr val="00B0F0"/>
                </a:solidFill>
              </a:rPr>
              <a:t>malá dotace na zpracování „studie proveditelnosti“ </a:t>
            </a:r>
            <a:r>
              <a:rPr lang="cs-CZ" sz="1900" dirty="0"/>
              <a:t>(program EFEKT)</a:t>
            </a:r>
          </a:p>
        </p:txBody>
      </p:sp>
    </p:spTree>
    <p:extLst>
      <p:ext uri="{BB962C8B-B14F-4D97-AF65-F5344CB8AC3E}">
        <p14:creationId xmlns:p14="http://schemas.microsoft.com/office/powerpoint/2010/main" val="42290533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88F6FCB-BDFD-42CE-A37E-B59A90A2B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Program EFEKT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="" xmlns:a16="http://schemas.microsoft.com/office/drawing/2014/main" id="{E0207EB4-4437-490F-91AD-4FFE2CD649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3538" y="701706"/>
            <a:ext cx="8418512" cy="376751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cs-CZ" sz="2300" dirty="0"/>
              <a:t>programová dokumentace schválena na období 2017 – 2021</a:t>
            </a:r>
          </a:p>
          <a:p>
            <a:pPr>
              <a:spcAft>
                <a:spcPts val="600"/>
              </a:spcAft>
            </a:pPr>
            <a:r>
              <a:rPr lang="cs-CZ" sz="2300" dirty="0"/>
              <a:t>rozpočet programu na celé období 750 mil. Kč, tj. </a:t>
            </a:r>
            <a:r>
              <a:rPr lang="cs-CZ" sz="2300" b="1" dirty="0">
                <a:solidFill>
                  <a:srgbClr val="00B0F0"/>
                </a:solidFill>
              </a:rPr>
              <a:t>150 mil. Kč ročně</a:t>
            </a:r>
          </a:p>
          <a:p>
            <a:r>
              <a:rPr lang="cs-CZ" sz="2300" dirty="0"/>
              <a:t>fungování programu na roční bázi	</a:t>
            </a:r>
            <a:r>
              <a:rPr lang="cs-CZ" sz="2000" b="1" dirty="0">
                <a:hlinkClick r:id="rId3"/>
              </a:rPr>
              <a:t>www.</a:t>
            </a:r>
            <a:r>
              <a:rPr lang="cs-CZ" sz="2000" b="1" dirty="0" err="1">
                <a:hlinkClick r:id="rId3"/>
              </a:rPr>
              <a:t>mpo</a:t>
            </a:r>
            <a:r>
              <a:rPr lang="cs-CZ" sz="2000" b="1" dirty="0">
                <a:hlinkClick r:id="rId3"/>
              </a:rPr>
              <a:t>-efekt.cz</a:t>
            </a:r>
            <a:endParaRPr lang="cs-CZ" sz="2300" b="1" dirty="0"/>
          </a:p>
          <a:p>
            <a:pPr lvl="1"/>
            <a:r>
              <a:rPr lang="cs-CZ" sz="1900" dirty="0"/>
              <a:t>každoroční kolové výzvy k podávání žádostí o dotaci</a:t>
            </a:r>
          </a:p>
          <a:p>
            <a:pPr lvl="1"/>
            <a:r>
              <a:rPr lang="cs-CZ" sz="1900" dirty="0"/>
              <a:t>výzvy pro rok 2020 budou vyhlášeny koncem srpna 2019</a:t>
            </a:r>
          </a:p>
          <a:p>
            <a:pPr lvl="1"/>
            <a:r>
              <a:rPr lang="cs-CZ" sz="1900" b="1" dirty="0">
                <a:solidFill>
                  <a:srgbClr val="00B0F0"/>
                </a:solidFill>
              </a:rPr>
              <a:t>podávání většiny žádostí nejspíš do 30. listopadu 2019 </a:t>
            </a:r>
            <a:r>
              <a:rPr lang="cs-CZ" sz="1900" dirty="0"/>
              <a:t>(VO do 31. října 2019)</a:t>
            </a:r>
          </a:p>
          <a:p>
            <a:pPr lvl="1"/>
            <a:r>
              <a:rPr lang="cs-CZ" sz="1900" dirty="0"/>
              <a:t>dotace poskytována </a:t>
            </a:r>
            <a:r>
              <a:rPr lang="cs-CZ" sz="1900" b="1" dirty="0">
                <a:solidFill>
                  <a:srgbClr val="13B5EA"/>
                </a:solidFill>
              </a:rPr>
              <a:t>ex ante</a:t>
            </a:r>
            <a:r>
              <a:rPr lang="cs-CZ" sz="1900" dirty="0"/>
              <a:t>, tj. předem (před vyúčtováním)</a:t>
            </a:r>
          </a:p>
          <a:p>
            <a:pPr lvl="1"/>
            <a:r>
              <a:rPr lang="cs-CZ" sz="1900" dirty="0"/>
              <a:t>využití dotace do konce daného roku (nutná podmínka)</a:t>
            </a:r>
          </a:p>
          <a:p>
            <a:pPr marL="360363" lvl="1">
              <a:spcAft>
                <a:spcPts val="600"/>
              </a:spcAft>
              <a:buBlip>
                <a:blip r:embed="rId4"/>
              </a:buBlip>
            </a:pPr>
            <a:endParaRPr lang="cs-CZ" sz="1100" dirty="0"/>
          </a:p>
          <a:p>
            <a:pPr marL="360363" lvl="1">
              <a:spcAft>
                <a:spcPts val="600"/>
              </a:spcAft>
              <a:buBlip>
                <a:blip r:embed="rId4"/>
              </a:buBlip>
            </a:pPr>
            <a:r>
              <a:rPr lang="cs-CZ" sz="2300" dirty="0"/>
              <a:t>2 podprogramy – investiční a neinvestiční dotace</a:t>
            </a:r>
          </a:p>
        </p:txBody>
      </p:sp>
      <p:pic>
        <p:nvPicPr>
          <p:cNvPr id="4" name="Obrázek 3" descr="cid:image003.jpg@01D20907.272EDF50">
            <a:extLst>
              <a:ext uri="{FF2B5EF4-FFF2-40B4-BE49-F238E27FC236}">
                <a16:creationId xmlns="" xmlns:a16="http://schemas.microsoft.com/office/drawing/2014/main" id="{EEA24DB1-FF62-45F2-A980-DF63E5938A39}"/>
              </a:ext>
            </a:extLst>
          </p:cNvPr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940" y="3267307"/>
            <a:ext cx="2202697" cy="12353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205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30887"/>
          </a:xfrm>
        </p:spPr>
        <p:txBody>
          <a:bodyPr/>
          <a:lstStyle/>
          <a:p>
            <a:r>
              <a:rPr lang="cs-CZ" sz="2800" b="1" dirty="0" smtClean="0"/>
              <a:t>Snížení </a:t>
            </a:r>
            <a:r>
              <a:rPr lang="cs-CZ" sz="2800" b="1" dirty="0"/>
              <a:t>energetické náročnosti </a:t>
            </a:r>
            <a:r>
              <a:rPr lang="cs-CZ" sz="2800" b="1" dirty="0" smtClean="0"/>
              <a:t>veřejného osvětlení </a:t>
            </a:r>
            <a:r>
              <a:rPr lang="cs-CZ" sz="2800" b="1" dirty="0"/>
              <a:t>(1)</a:t>
            </a:r>
          </a:p>
        </p:txBody>
      </p:sp>
      <p:sp>
        <p:nvSpPr>
          <p:cNvPr id="14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59774" y="612483"/>
            <a:ext cx="8759536" cy="3834527"/>
          </a:xfrm>
        </p:spPr>
        <p:txBody>
          <a:bodyPr>
            <a:normAutofit/>
          </a:bodyPr>
          <a:lstStyle/>
          <a:p>
            <a:r>
              <a:rPr lang="cs-CZ" sz="2200" dirty="0" smtClean="0"/>
              <a:t>aktuálně jediná investiční dotace v programu EFEKT</a:t>
            </a:r>
          </a:p>
          <a:p>
            <a:r>
              <a:rPr lang="cs-CZ" sz="2200" b="1" dirty="0" smtClean="0">
                <a:solidFill>
                  <a:srgbClr val="00B0F0"/>
                </a:solidFill>
              </a:rPr>
              <a:t>termín podávání </a:t>
            </a:r>
            <a:r>
              <a:rPr lang="cs-CZ" sz="2200" b="1" dirty="0">
                <a:solidFill>
                  <a:srgbClr val="00B0F0"/>
                </a:solidFill>
              </a:rPr>
              <a:t>žádostí</a:t>
            </a:r>
            <a:r>
              <a:rPr lang="cs-CZ" sz="2200" dirty="0"/>
              <a:t> o dotace pro rok </a:t>
            </a:r>
            <a:r>
              <a:rPr lang="cs-CZ" sz="2200" dirty="0" smtClean="0"/>
              <a:t>2020 </a:t>
            </a:r>
            <a:r>
              <a:rPr lang="cs-CZ" sz="2200" b="1" u="sng" dirty="0">
                <a:solidFill>
                  <a:srgbClr val="00B0F0"/>
                </a:solidFill>
              </a:rPr>
              <a:t>do </a:t>
            </a:r>
            <a:r>
              <a:rPr lang="cs-CZ" sz="2200" b="1" u="sng" dirty="0" smtClean="0">
                <a:solidFill>
                  <a:srgbClr val="00B0F0"/>
                </a:solidFill>
              </a:rPr>
              <a:t>31. října 2019</a:t>
            </a:r>
          </a:p>
          <a:p>
            <a:endParaRPr lang="cs-CZ" sz="1000" dirty="0" smtClean="0"/>
          </a:p>
          <a:p>
            <a:r>
              <a:rPr lang="cs-CZ" sz="2200" b="1" dirty="0" smtClean="0">
                <a:solidFill>
                  <a:srgbClr val="00B0F0"/>
                </a:solidFill>
              </a:rPr>
              <a:t>maximální </a:t>
            </a:r>
            <a:r>
              <a:rPr lang="cs-CZ" sz="2200" b="1" dirty="0">
                <a:solidFill>
                  <a:srgbClr val="00B0F0"/>
                </a:solidFill>
              </a:rPr>
              <a:t>výše </a:t>
            </a:r>
            <a:r>
              <a:rPr lang="cs-CZ" sz="2200" b="1" dirty="0" smtClean="0">
                <a:solidFill>
                  <a:srgbClr val="00B0F0"/>
                </a:solidFill>
              </a:rPr>
              <a:t>dotace </a:t>
            </a:r>
            <a:r>
              <a:rPr lang="cs-CZ" sz="2200" b="1" dirty="0">
                <a:solidFill>
                  <a:srgbClr val="00B0F0"/>
                </a:solidFill>
              </a:rPr>
              <a:t>2 mil. </a:t>
            </a:r>
            <a:r>
              <a:rPr lang="cs-CZ" sz="2200" b="1" dirty="0" smtClean="0">
                <a:solidFill>
                  <a:srgbClr val="00B0F0"/>
                </a:solidFill>
              </a:rPr>
              <a:t>Kč</a:t>
            </a:r>
            <a:r>
              <a:rPr lang="cs-CZ" sz="2200" dirty="0" smtClean="0"/>
              <a:t> na jednu žádost</a:t>
            </a:r>
            <a:endParaRPr lang="cs-CZ" sz="2200" dirty="0"/>
          </a:p>
          <a:p>
            <a:r>
              <a:rPr lang="cs-CZ" sz="2200" dirty="0"/>
              <a:t>maximálně 50 % způsobilých </a:t>
            </a:r>
            <a:r>
              <a:rPr lang="cs-CZ" sz="2200" dirty="0" smtClean="0"/>
              <a:t>výdajů</a:t>
            </a:r>
          </a:p>
          <a:p>
            <a:r>
              <a:rPr lang="cs-CZ" sz="2200" dirty="0" smtClean="0"/>
              <a:t>nově podmínka </a:t>
            </a:r>
            <a:r>
              <a:rPr lang="cs-CZ" sz="2200" b="1" dirty="0" smtClean="0">
                <a:solidFill>
                  <a:srgbClr val="00B0F0"/>
                </a:solidFill>
              </a:rPr>
              <a:t>dodržení limitů pro světelné znečištění</a:t>
            </a:r>
          </a:p>
          <a:p>
            <a:endParaRPr lang="cs-CZ" sz="1100" dirty="0" smtClean="0"/>
          </a:p>
          <a:p>
            <a:r>
              <a:rPr lang="cs-CZ" sz="2200" dirty="0" smtClean="0"/>
              <a:t>forma dotace ex ante, tj. předem (po výběrovém řízení na dodavatele díla)</a:t>
            </a:r>
            <a:endParaRPr lang="cs-CZ" sz="2200" dirty="0"/>
          </a:p>
          <a:p>
            <a:pPr marL="0" indent="0">
              <a:buNone/>
            </a:pPr>
            <a:endParaRPr lang="cs-CZ" sz="1500" dirty="0"/>
          </a:p>
          <a:p>
            <a:r>
              <a:rPr lang="cs-CZ" sz="2200" dirty="0" smtClean="0"/>
              <a:t>alokace </a:t>
            </a:r>
            <a:r>
              <a:rPr lang="cs-CZ" sz="2200" b="1" dirty="0" smtClean="0">
                <a:solidFill>
                  <a:srgbClr val="00B0F0"/>
                </a:solidFill>
              </a:rPr>
              <a:t>pro rok 2020 opět minimálně 90 mil Kč</a:t>
            </a:r>
            <a:endParaRPr lang="cs-CZ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30887"/>
          </a:xfrm>
        </p:spPr>
        <p:txBody>
          <a:bodyPr/>
          <a:lstStyle/>
          <a:p>
            <a:r>
              <a:rPr lang="cs-CZ" sz="2800" b="1" dirty="0" smtClean="0"/>
              <a:t>Snížení </a:t>
            </a:r>
            <a:r>
              <a:rPr lang="cs-CZ" sz="2800" b="1" dirty="0"/>
              <a:t>energetické náročnosti </a:t>
            </a:r>
            <a:r>
              <a:rPr lang="cs-CZ" sz="2800" b="1" dirty="0" smtClean="0"/>
              <a:t>veřejného osvětlení (2)</a:t>
            </a:r>
            <a:endParaRPr lang="cs-CZ" sz="2800" b="1" dirty="0"/>
          </a:p>
        </p:txBody>
      </p:sp>
      <p:sp>
        <p:nvSpPr>
          <p:cNvPr id="14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3538" y="592747"/>
            <a:ext cx="8655772" cy="3860842"/>
          </a:xfrm>
        </p:spPr>
        <p:txBody>
          <a:bodyPr>
            <a:normAutofit lnSpcReduction="10000"/>
          </a:bodyPr>
          <a:lstStyle/>
          <a:p>
            <a:r>
              <a:rPr lang="cs-CZ" b="1" dirty="0">
                <a:solidFill>
                  <a:srgbClr val="00B0F0"/>
                </a:solidFill>
              </a:rPr>
              <a:t>o dotaci </a:t>
            </a:r>
            <a:r>
              <a:rPr lang="cs-CZ" b="1" dirty="0" smtClean="0">
                <a:solidFill>
                  <a:srgbClr val="00B0F0"/>
                </a:solidFill>
              </a:rPr>
              <a:t>mohou </a:t>
            </a:r>
            <a:r>
              <a:rPr lang="cs-CZ" b="1" dirty="0">
                <a:solidFill>
                  <a:srgbClr val="00B0F0"/>
                </a:solidFill>
              </a:rPr>
              <a:t>požádat</a:t>
            </a:r>
            <a:endParaRPr lang="cs-CZ" b="1" dirty="0" smtClean="0">
              <a:solidFill>
                <a:srgbClr val="00B0F0"/>
              </a:solidFill>
            </a:endParaRPr>
          </a:p>
          <a:p>
            <a:pPr lvl="1"/>
            <a:r>
              <a:rPr lang="cs-CZ" sz="2000" dirty="0" smtClean="0"/>
              <a:t>obce a městské části</a:t>
            </a:r>
          </a:p>
          <a:p>
            <a:pPr lvl="1"/>
            <a:r>
              <a:rPr lang="cs-CZ" sz="2000" dirty="0" smtClean="0"/>
              <a:t>příspěvkové organizace zřizované obcí nebo městskou částí</a:t>
            </a:r>
          </a:p>
          <a:p>
            <a:pPr lvl="1"/>
            <a:r>
              <a:rPr lang="cs-CZ" sz="2000" dirty="0" smtClean="0"/>
              <a:t>obchodní korporace se 100% podílem obce nebo městské části</a:t>
            </a:r>
          </a:p>
          <a:p>
            <a:endParaRPr lang="cs-CZ" sz="1100" dirty="0" smtClean="0"/>
          </a:p>
          <a:p>
            <a:r>
              <a:rPr lang="cs-CZ" dirty="0" smtClean="0"/>
              <a:t>pouze </a:t>
            </a:r>
            <a:r>
              <a:rPr lang="cs-CZ" b="1" dirty="0" smtClean="0">
                <a:solidFill>
                  <a:srgbClr val="00B0F0"/>
                </a:solidFill>
              </a:rPr>
              <a:t>v lokalitě </a:t>
            </a:r>
            <a:r>
              <a:rPr lang="cs-CZ" b="1" u="sng" dirty="0" smtClean="0">
                <a:solidFill>
                  <a:srgbClr val="00B0F0"/>
                </a:solidFill>
              </a:rPr>
              <a:t>mimo</a:t>
            </a:r>
            <a:r>
              <a:rPr lang="cs-CZ" b="1" dirty="0" smtClean="0">
                <a:solidFill>
                  <a:srgbClr val="00B0F0"/>
                </a:solidFill>
              </a:rPr>
              <a:t> </a:t>
            </a:r>
            <a:r>
              <a:rPr lang="cs-CZ" b="1" dirty="0">
                <a:solidFill>
                  <a:srgbClr val="00B0F0"/>
                </a:solidFill>
              </a:rPr>
              <a:t>CHKO </a:t>
            </a:r>
            <a:r>
              <a:rPr lang="cs-CZ" dirty="0" smtClean="0"/>
              <a:t>(chráněné </a:t>
            </a:r>
            <a:r>
              <a:rPr lang="cs-CZ" dirty="0"/>
              <a:t>krajinné </a:t>
            </a:r>
            <a:r>
              <a:rPr lang="cs-CZ" dirty="0" smtClean="0"/>
              <a:t>oblasti)</a:t>
            </a:r>
          </a:p>
          <a:p>
            <a:endParaRPr lang="cs-CZ" sz="1100" dirty="0" smtClean="0"/>
          </a:p>
          <a:p>
            <a:r>
              <a:rPr lang="cs-CZ" b="1" dirty="0" smtClean="0">
                <a:solidFill>
                  <a:srgbClr val="00B0F0"/>
                </a:solidFill>
              </a:rPr>
              <a:t>dotace je určena na</a:t>
            </a:r>
          </a:p>
          <a:p>
            <a:pPr lvl="1"/>
            <a:r>
              <a:rPr lang="cs-CZ" sz="2000" dirty="0" smtClean="0"/>
              <a:t>obnovu osvětlovacích soustav</a:t>
            </a:r>
          </a:p>
          <a:p>
            <a:pPr lvl="1"/>
            <a:r>
              <a:rPr lang="cs-CZ" sz="2000" dirty="0" smtClean="0"/>
              <a:t>pořízení nebo optimalizace řídícího systému (když společně s výměnou svítidel)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29048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30887"/>
          </a:xfrm>
        </p:spPr>
        <p:txBody>
          <a:bodyPr/>
          <a:lstStyle/>
          <a:p>
            <a:r>
              <a:rPr lang="cs-CZ" sz="2800" b="1" dirty="0"/>
              <a:t>Snížení energetické náročnosti veřejného osvětlení</a:t>
            </a:r>
            <a:r>
              <a:rPr lang="cs-CZ" sz="2800" b="1" dirty="0" smtClean="0"/>
              <a:t> (3)</a:t>
            </a:r>
            <a:endParaRPr lang="cs-CZ" sz="2800" b="1" dirty="0"/>
          </a:p>
        </p:txBody>
      </p:sp>
      <p:sp>
        <p:nvSpPr>
          <p:cNvPr id="14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49383" y="682157"/>
            <a:ext cx="8759536" cy="3848899"/>
          </a:xfrm>
        </p:spPr>
        <p:txBody>
          <a:bodyPr>
            <a:normAutofit fontScale="85000" lnSpcReduction="20000"/>
          </a:bodyPr>
          <a:lstStyle/>
          <a:p>
            <a:r>
              <a:rPr lang="cs-CZ" sz="2800" dirty="0" smtClean="0"/>
              <a:t>metodické materiály:</a:t>
            </a:r>
          </a:p>
          <a:p>
            <a:pPr lvl="1"/>
            <a:r>
              <a:rPr lang="cs-CZ" sz="2600" b="1" dirty="0" smtClean="0">
                <a:solidFill>
                  <a:srgbClr val="13B5EA"/>
                </a:solidFill>
              </a:rPr>
              <a:t>Metodika </a:t>
            </a:r>
            <a:r>
              <a:rPr lang="cs-CZ" sz="2600" b="1" dirty="0">
                <a:solidFill>
                  <a:srgbClr val="13B5EA"/>
                </a:solidFill>
              </a:rPr>
              <a:t>pro žadatele </a:t>
            </a:r>
            <a:r>
              <a:rPr lang="cs-CZ" sz="2600" b="1" dirty="0" smtClean="0">
                <a:solidFill>
                  <a:srgbClr val="13B5EA"/>
                </a:solidFill>
              </a:rPr>
              <a:t>o dotaci na rekonstrukci VO</a:t>
            </a:r>
            <a:endParaRPr lang="cs-CZ" sz="2600" b="1" dirty="0">
              <a:solidFill>
                <a:srgbClr val="13B5EA"/>
              </a:solidFill>
            </a:endParaRPr>
          </a:p>
          <a:p>
            <a:pPr lvl="1"/>
            <a:r>
              <a:rPr lang="cs-CZ" sz="2600" b="1" dirty="0" smtClean="0">
                <a:solidFill>
                  <a:srgbClr val="13B5EA"/>
                </a:solidFill>
              </a:rPr>
              <a:t>Příručka </a:t>
            </a:r>
            <a:r>
              <a:rPr lang="cs-CZ" sz="2600" b="1" dirty="0">
                <a:solidFill>
                  <a:srgbClr val="13B5EA"/>
                </a:solidFill>
              </a:rPr>
              <a:t>pro zpracovatele </a:t>
            </a:r>
            <a:r>
              <a:rPr lang="cs-CZ" sz="2600" b="1" dirty="0" smtClean="0">
                <a:solidFill>
                  <a:srgbClr val="13B5EA"/>
                </a:solidFill>
              </a:rPr>
              <a:t>EP </a:t>
            </a:r>
            <a:r>
              <a:rPr lang="cs-CZ" sz="2600" b="1" dirty="0">
                <a:solidFill>
                  <a:srgbClr val="13B5EA"/>
                </a:solidFill>
              </a:rPr>
              <a:t>v oblasti VO</a:t>
            </a:r>
          </a:p>
          <a:p>
            <a:pPr marL="360362" lvl="1" indent="0">
              <a:buNone/>
            </a:pPr>
            <a:endParaRPr lang="cs-CZ" sz="1200" dirty="0"/>
          </a:p>
          <a:p>
            <a:pPr marL="0" indent="0">
              <a:buNone/>
            </a:pPr>
            <a:r>
              <a:rPr lang="cs-CZ" sz="2800" u="sng" dirty="0"/>
              <a:t>Informace a podklady důležité pro přípravu projektu:</a:t>
            </a:r>
          </a:p>
          <a:p>
            <a:endParaRPr lang="cs-CZ" sz="700" b="1" dirty="0">
              <a:solidFill>
                <a:srgbClr val="13B5EA"/>
              </a:solidFill>
            </a:endParaRPr>
          </a:p>
          <a:p>
            <a:r>
              <a:rPr lang="cs-CZ" b="1" dirty="0">
                <a:solidFill>
                  <a:srgbClr val="13B5EA"/>
                </a:solidFill>
              </a:rPr>
              <a:t>seznam ulic </a:t>
            </a:r>
            <a:r>
              <a:rPr lang="cs-CZ" dirty="0"/>
              <a:t>s veřejným osvětlením</a:t>
            </a:r>
          </a:p>
          <a:p>
            <a:endParaRPr lang="cs-CZ" sz="700" dirty="0"/>
          </a:p>
          <a:p>
            <a:r>
              <a:rPr lang="cs-CZ" b="1" dirty="0">
                <a:solidFill>
                  <a:srgbClr val="13B5EA"/>
                </a:solidFill>
              </a:rPr>
              <a:t>zatřídění komunikací </a:t>
            </a:r>
            <a:r>
              <a:rPr lang="cs-CZ" dirty="0"/>
              <a:t>(včetně uvedení požadované intenzity osvětlení)</a:t>
            </a:r>
          </a:p>
          <a:p>
            <a:endParaRPr lang="cs-CZ" sz="600" dirty="0"/>
          </a:p>
          <a:p>
            <a:r>
              <a:rPr lang="cs-CZ" b="1" dirty="0">
                <a:solidFill>
                  <a:srgbClr val="13B5EA"/>
                </a:solidFill>
              </a:rPr>
              <a:t>seznam světelných bodů a instalovaných typů svítidel </a:t>
            </a:r>
            <a:r>
              <a:rPr lang="cs-CZ" dirty="0"/>
              <a:t>(včetně počtů jednotlivých typů)</a:t>
            </a:r>
          </a:p>
          <a:p>
            <a:endParaRPr lang="cs-CZ" sz="600" dirty="0"/>
          </a:p>
          <a:p>
            <a:r>
              <a:rPr lang="cs-CZ" b="1" dirty="0">
                <a:solidFill>
                  <a:srgbClr val="13B5EA"/>
                </a:solidFill>
              </a:rPr>
              <a:t>přehled světelných zdrojů </a:t>
            </a:r>
            <a:r>
              <a:rPr lang="cs-CZ" dirty="0"/>
              <a:t>(včetně specifikace příkonu)</a:t>
            </a:r>
          </a:p>
        </p:txBody>
      </p:sp>
    </p:spTree>
    <p:extLst>
      <p:ext uri="{BB962C8B-B14F-4D97-AF65-F5344CB8AC3E}">
        <p14:creationId xmlns:p14="http://schemas.microsoft.com/office/powerpoint/2010/main" val="24279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156792"/>
            <a:ext cx="8418512" cy="492443"/>
          </a:xfrm>
        </p:spPr>
        <p:txBody>
          <a:bodyPr/>
          <a:lstStyle/>
          <a:p>
            <a:r>
              <a:rPr lang="cs-CZ" sz="3200" b="1" dirty="0"/>
              <a:t>Přehled podpořených projektů z programu EFEKT</a:t>
            </a:r>
            <a:endParaRPr lang="cs-CZ" sz="32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/>
          </p:nvPr>
        </p:nvGraphicFramePr>
        <p:xfrm>
          <a:off x="29008" y="736177"/>
          <a:ext cx="9114993" cy="3246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14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7368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482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51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482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4824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marL="0" algn="ctr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cs-CZ" sz="16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Podpora v oblasti rekonstrukce VO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cs-CZ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cs-CZ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cs-CZ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2019*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cs-CZ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doručených žádostí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effectLst/>
                        </a:rPr>
                        <a:t>48</a:t>
                      </a:r>
                      <a:endParaRPr lang="cs-C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u="none" strike="noStrike" dirty="0">
                          <a:effectLst/>
                        </a:rPr>
                        <a:t>274</a:t>
                      </a:r>
                      <a:endParaRPr lang="cs-C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cs-CZ" sz="1600" b="0" kern="1200" dirty="0">
                          <a:solidFill>
                            <a:srgbClr val="FF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podpořených projektů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solidFill>
                            <a:srgbClr val="FF3399"/>
                          </a:solidFill>
                          <a:effectLst/>
                        </a:rPr>
                        <a:t>45</a:t>
                      </a:r>
                      <a:endParaRPr lang="cs-CZ" sz="1600" b="0" i="0" u="none" strike="noStrike" dirty="0">
                        <a:solidFill>
                          <a:srgbClr val="FF33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u="none" strike="noStrike" dirty="0">
                          <a:solidFill>
                            <a:srgbClr val="FF3399"/>
                          </a:solidFill>
                          <a:effectLst/>
                        </a:rPr>
                        <a:t>35</a:t>
                      </a:r>
                      <a:endParaRPr lang="cs-CZ" sz="1600" b="0" i="0" u="none" strike="noStrike" dirty="0">
                        <a:solidFill>
                          <a:srgbClr val="FF33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3399"/>
                          </a:solidFill>
                          <a:effectLst/>
                          <a:latin typeface="Calibri" panose="020F0502020204030204" pitchFamily="34" charset="0"/>
                        </a:rPr>
                        <a:t>154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3399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3399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pl-PL" sz="1600" b="0" kern="1200" dirty="0">
                          <a:solidFill>
                            <a:srgbClr val="FF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Objem dotace z programu EFEKT [mil. Kč]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solidFill>
                            <a:srgbClr val="FF3399"/>
                          </a:solidFill>
                          <a:effectLst/>
                        </a:rPr>
                        <a:t>22,5</a:t>
                      </a:r>
                      <a:endParaRPr lang="cs-CZ" sz="1600" b="0" i="0" u="none" strike="noStrike" dirty="0">
                        <a:solidFill>
                          <a:srgbClr val="FF33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u="none" strike="noStrike" dirty="0">
                          <a:solidFill>
                            <a:srgbClr val="FF3399"/>
                          </a:solidFill>
                          <a:effectLst/>
                        </a:rPr>
                        <a:t>45</a:t>
                      </a:r>
                      <a:endParaRPr lang="cs-CZ" sz="1600" b="0" i="0" u="none" strike="noStrike" dirty="0">
                        <a:solidFill>
                          <a:srgbClr val="FF3399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3399"/>
                          </a:solidFill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3399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3399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cs-CZ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Celkové náklady projektů [mil. Kč]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effectLst/>
                        </a:rPr>
                        <a:t>59</a:t>
                      </a:r>
                      <a:endParaRPr lang="cs-C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effectLst/>
                        </a:rPr>
                        <a:t>90</a:t>
                      </a:r>
                      <a:endParaRPr lang="cs-C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cs-CZ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Očekávané úspory [GJ/rok]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>
                          <a:effectLst/>
                        </a:rPr>
                        <a:t>7 200</a:t>
                      </a:r>
                      <a:endParaRPr lang="cs-CZ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>
                          <a:effectLst/>
                        </a:rPr>
                        <a:t>3 000</a:t>
                      </a:r>
                      <a:endParaRPr lang="cs-CZ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6 250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19 959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15 675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cs-CZ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Nákladová efektivita dotace [Kč/GJ]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>
                          <a:effectLst/>
                        </a:rPr>
                        <a:t>3 125</a:t>
                      </a:r>
                      <a:endParaRPr lang="cs-CZ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>
                          <a:effectLst/>
                        </a:rPr>
                        <a:t>15 033</a:t>
                      </a:r>
                      <a:endParaRPr lang="cs-CZ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17 043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6 053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7 572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93065">
                <a:tc>
                  <a:txBody>
                    <a:bodyPr/>
                    <a:lstStyle/>
                    <a:p>
                      <a:pPr marL="0" algn="l" defTabSz="914400" rtl="0" eaLnBrk="1" fontAlgn="ctr" latinLnBrk="0" hangingPunct="0">
                        <a:lnSpc>
                          <a:spcPts val="1700"/>
                        </a:lnSpc>
                        <a:spcAft>
                          <a:spcPts val="800"/>
                        </a:spcAft>
                      </a:pPr>
                      <a:r>
                        <a:rPr lang="pl-PL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Průměrná dotace na projekt [tis. Kč]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>
                          <a:effectLst/>
                        </a:rPr>
                        <a:t>469</a:t>
                      </a:r>
                      <a:endParaRPr lang="cs-CZ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u="none" strike="noStrike" dirty="0">
                          <a:effectLst/>
                        </a:rPr>
                        <a:t>1 290</a:t>
                      </a:r>
                      <a:endParaRPr lang="cs-CZ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Podnadpis 2"/>
          <p:cNvSpPr txBox="1">
            <a:spLocks/>
          </p:cNvSpPr>
          <p:nvPr/>
        </p:nvSpPr>
        <p:spPr>
          <a:xfrm>
            <a:off x="29165" y="4034118"/>
            <a:ext cx="9067067" cy="502589"/>
          </a:xfrm>
          <a:prstGeom prst="rect">
            <a:avLst/>
          </a:prstGeom>
        </p:spPr>
        <p:txBody>
          <a:bodyPr/>
          <a:lstStyle>
            <a:lvl1pPr marL="360363" indent="-360363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20725" indent="-360363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73150" indent="-352425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435100" indent="-36195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95463" indent="-360363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400" i="1" dirty="0">
                <a:solidFill>
                  <a:schemeClr val="tx1"/>
                </a:solidFill>
              </a:rPr>
              <a:t>*</a:t>
            </a:r>
            <a:r>
              <a:rPr lang="cs-CZ" sz="1100" i="1" dirty="0">
                <a:solidFill>
                  <a:schemeClr val="tx1"/>
                </a:solidFill>
              </a:rPr>
              <a:t> Pro rok 2019 mohou údaje ještě doznat změny</a:t>
            </a:r>
            <a:endParaRPr lang="cs-CZ" sz="1100" i="1" dirty="0"/>
          </a:p>
          <a:p>
            <a:pPr marL="0" indent="0">
              <a:buNone/>
            </a:pPr>
            <a:r>
              <a:rPr lang="cs-CZ" sz="1100" i="1" dirty="0"/>
              <a:t>V roce 2016 byla zkušebně 1 rok podporována i výměna stožárů a podzemních rozvodů – proto bylo méně podpořených projektů s vysokou průměrnou dotací.</a:t>
            </a:r>
          </a:p>
        </p:txBody>
      </p:sp>
    </p:spTree>
    <p:extLst>
      <p:ext uri="{BB962C8B-B14F-4D97-AF65-F5344CB8AC3E}">
        <p14:creationId xmlns:p14="http://schemas.microsoft.com/office/powerpoint/2010/main" val="2726320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3538" y="609331"/>
            <a:ext cx="8628062" cy="3900324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600"/>
              </a:spcAft>
              <a:buNone/>
              <a:defRPr/>
            </a:pPr>
            <a:r>
              <a:rPr lang="cs-CZ" dirty="0">
                <a:solidFill>
                  <a:srgbClr val="FF99CC"/>
                </a:solidFill>
              </a:rPr>
              <a:t>důraz na neinvestiční formy podpory úspor energie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u="sng" dirty="0">
                <a:solidFill>
                  <a:srgbClr val="00B0F0"/>
                </a:solidFill>
              </a:rPr>
              <a:t>Energetická konzultační a informační střediska (EKIS)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podnikatelé, </a:t>
            </a:r>
            <a:r>
              <a:rPr lang="cs-CZ" sz="1600" b="1" dirty="0">
                <a:solidFill>
                  <a:srgbClr val="00B0F0"/>
                </a:solidFill>
              </a:rPr>
              <a:t>obce a města</a:t>
            </a:r>
            <a:r>
              <a:rPr lang="cs-CZ" sz="1600" dirty="0"/>
              <a:t>, spolky atd.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max. dotace 300 tis. Kč (záloha 80 tis. Kč, na konci roku doplatek nebo vratka podle výkonnosti střediska)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100 % způsobilých výdajů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u="sng" dirty="0">
                <a:solidFill>
                  <a:srgbClr val="00B0F0"/>
                </a:solidFill>
              </a:rPr>
              <a:t>kurzy, semináře v oblasti úspor energie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podnikatelé, spolky atd.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kurzy s vložným (dotace 40 tis. Kč/den, 50 % způsobilých výdajů)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kurzy bez vložného (dotace max. 80 tis. Kč/den, 90 % způsobilých výdajů)</a:t>
            </a: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418512" cy="430887"/>
          </a:xfrm>
        </p:spPr>
        <p:txBody>
          <a:bodyPr/>
          <a:lstStyle/>
          <a:p>
            <a:r>
              <a:rPr lang="cs-CZ" sz="2800" b="1" dirty="0"/>
              <a:t>Neinvestiční dotační podpora z programu EFEKT  (1)</a:t>
            </a:r>
          </a:p>
        </p:txBody>
      </p:sp>
    </p:spTree>
    <p:extLst>
      <p:ext uri="{BB962C8B-B14F-4D97-AF65-F5344CB8AC3E}">
        <p14:creationId xmlns:p14="http://schemas.microsoft.com/office/powerpoint/2010/main" val="3239949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418512" cy="430887"/>
          </a:xfrm>
        </p:spPr>
        <p:txBody>
          <a:bodyPr/>
          <a:lstStyle/>
          <a:p>
            <a:r>
              <a:rPr lang="cs-CZ" sz="2800" b="1" dirty="0"/>
              <a:t>Neinvestiční dotační podpora z programu EFEKT  (2)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3538" y="606589"/>
            <a:ext cx="8530482" cy="3940472"/>
          </a:xfrm>
        </p:spPr>
        <p:txBody>
          <a:bodyPr>
            <a:normAutofit/>
          </a:bodyPr>
          <a:lstStyle/>
          <a:p>
            <a:pPr lvl="1">
              <a:spcAft>
                <a:spcPts val="600"/>
              </a:spcAft>
              <a:defRPr/>
            </a:pPr>
            <a:r>
              <a:rPr lang="cs-CZ" sz="1800" b="1" u="sng" dirty="0">
                <a:solidFill>
                  <a:srgbClr val="00B0F0"/>
                </a:solidFill>
              </a:rPr>
              <a:t>publikace, podklady a nástroje pro rozšiřování informací v oblasti úspor energie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podnikatelé, spolky atd.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max. 200 tis. Kč, 70 % způsobilých výdajů</a:t>
            </a:r>
          </a:p>
          <a:p>
            <a:pPr lvl="1">
              <a:spcAft>
                <a:spcPts val="600"/>
              </a:spcAft>
              <a:defRPr/>
            </a:pPr>
            <a:endParaRPr lang="cs-CZ" sz="1800" b="1" u="sng" dirty="0">
              <a:solidFill>
                <a:srgbClr val="00B0F0"/>
              </a:solidFill>
            </a:endParaRPr>
          </a:p>
          <a:p>
            <a:pPr marL="360362" lvl="1" indent="0">
              <a:spcAft>
                <a:spcPts val="600"/>
              </a:spcAft>
              <a:buNone/>
              <a:defRPr/>
            </a:pPr>
            <a:endParaRPr lang="cs-CZ" sz="1800" b="1" u="sng" dirty="0">
              <a:solidFill>
                <a:srgbClr val="00B0F0"/>
              </a:solidFill>
            </a:endParaRPr>
          </a:p>
          <a:p>
            <a:pPr lvl="1">
              <a:spcAft>
                <a:spcPts val="600"/>
              </a:spcAft>
              <a:defRPr/>
            </a:pPr>
            <a:r>
              <a:rPr lang="cs-CZ" sz="1800" b="1" u="sng" dirty="0">
                <a:solidFill>
                  <a:srgbClr val="00B0F0"/>
                </a:solidFill>
              </a:rPr>
              <a:t>posouzení vhodnosti energeticky úsporných</a:t>
            </a:r>
            <a:br>
              <a:rPr lang="cs-CZ" sz="1800" b="1" u="sng" dirty="0">
                <a:solidFill>
                  <a:srgbClr val="00B0F0"/>
                </a:solidFill>
              </a:rPr>
            </a:br>
            <a:r>
              <a:rPr lang="cs-CZ" sz="1800" b="1" u="sng" dirty="0">
                <a:solidFill>
                  <a:srgbClr val="00B0F0"/>
                </a:solidFill>
              </a:rPr>
              <a:t>EPC projektů a zpracování zadávací dokumentace</a:t>
            </a:r>
            <a:br>
              <a:rPr lang="cs-CZ" sz="1800" b="1" u="sng" dirty="0">
                <a:solidFill>
                  <a:srgbClr val="00B0F0"/>
                </a:solidFill>
              </a:rPr>
            </a:br>
            <a:r>
              <a:rPr lang="cs-CZ" sz="1800" b="1" u="sng" dirty="0">
                <a:solidFill>
                  <a:srgbClr val="00B0F0"/>
                </a:solidFill>
              </a:rPr>
              <a:t>pro veřejnou zakázku na projekt řešený metodou EPC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b="1" dirty="0">
                <a:solidFill>
                  <a:srgbClr val="00B0F0"/>
                </a:solidFill>
              </a:rPr>
              <a:t>veřejný sektor</a:t>
            </a:r>
            <a:r>
              <a:rPr lang="cs-CZ" sz="1600" dirty="0"/>
              <a:t>, státní sektor i podnikatelský sektor</a:t>
            </a:r>
            <a:br>
              <a:rPr lang="cs-CZ" sz="1600" dirty="0"/>
            </a:br>
            <a:r>
              <a:rPr lang="cs-CZ" sz="1600" dirty="0"/>
              <a:t>(dotace max. 200 tis. Kč, 70 % způsobilých výdajů)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3B3058F1-814B-C742-A9D6-B55A5F64A4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84696">
            <a:off x="6086329" y="1481253"/>
            <a:ext cx="1676367" cy="236945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="" xmlns:a16="http://schemas.microsoft.com/office/drawing/2014/main" id="{EBB0ADD2-341A-4644-BA58-C1CC714E19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3728">
            <a:off x="7351625" y="2560320"/>
            <a:ext cx="1606004" cy="161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14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8532" y="1122529"/>
            <a:ext cx="2521429" cy="215444"/>
          </a:xfrm>
        </p:spPr>
        <p:txBody>
          <a:bodyPr/>
          <a:lstStyle/>
          <a:p>
            <a:r>
              <a:rPr lang="cs-CZ" sz="1400" b="1" dirty="0">
                <a:solidFill>
                  <a:schemeClr val="tx2"/>
                </a:solidFill>
              </a:rPr>
              <a:t>Vývoj konečné spotřeby energie</a:t>
            </a:r>
          </a:p>
        </p:txBody>
      </p:sp>
      <p:sp>
        <p:nvSpPr>
          <p:cNvPr id="3" name="Obdélník 2"/>
          <p:cNvSpPr/>
          <p:nvPr/>
        </p:nvSpPr>
        <p:spPr>
          <a:xfrm>
            <a:off x="5149451" y="1076363"/>
            <a:ext cx="3337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chemeClr val="tx2"/>
                </a:solidFill>
              </a:rPr>
              <a:t>Vývoj energetické náročnosti hospodářství</a:t>
            </a:r>
            <a:endParaRPr lang="cs-CZ" sz="1400" dirty="0">
              <a:solidFill>
                <a:schemeClr val="tx2"/>
              </a:solidFill>
            </a:endParaRPr>
          </a:p>
        </p:txBody>
      </p:sp>
      <p:sp>
        <p:nvSpPr>
          <p:cNvPr id="6" name="Nadpis 1"/>
          <p:cNvSpPr txBox="1">
            <a:spLocks/>
          </p:cNvSpPr>
          <p:nvPr/>
        </p:nvSpPr>
        <p:spPr>
          <a:xfrm>
            <a:off x="1171466" y="268898"/>
            <a:ext cx="7534122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/>
              <a:t>Vývoje spotřeby energie</a:t>
            </a:r>
          </a:p>
        </p:txBody>
      </p:sp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xmlns="" id="{A82D6298-8AF1-5F49-9059-7D1C2704454E}"/>
              </a:ext>
            </a:extLst>
          </p:cNvPr>
          <p:cNvGraphicFramePr/>
          <p:nvPr>
            <p:extLst/>
          </p:nvPr>
        </p:nvGraphicFramePr>
        <p:xfrm>
          <a:off x="0" y="1332314"/>
          <a:ext cx="4795283" cy="309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xmlns="" id="{7BCF19DD-1950-0740-97E1-8F25438DF7E8}"/>
              </a:ext>
            </a:extLst>
          </p:cNvPr>
          <p:cNvGraphicFramePr/>
          <p:nvPr>
            <p:extLst/>
          </p:nvPr>
        </p:nvGraphicFramePr>
        <p:xfrm>
          <a:off x="4651899" y="1384140"/>
          <a:ext cx="4412201" cy="2957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65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109182" y="493381"/>
            <a:ext cx="8980227" cy="3948965"/>
          </a:xfrm>
        </p:spPr>
        <p:txBody>
          <a:bodyPr>
            <a:noAutofit/>
          </a:bodyPr>
          <a:lstStyle/>
          <a:p>
            <a:pPr lvl="1">
              <a:spcAft>
                <a:spcPts val="600"/>
              </a:spcAft>
              <a:defRPr/>
            </a:pPr>
            <a:r>
              <a:rPr lang="cs-CZ" sz="2000" b="1" u="sng" dirty="0">
                <a:solidFill>
                  <a:srgbClr val="13B5EA"/>
                </a:solidFill>
              </a:rPr>
              <a:t>zavedení systému hospodaření s energií v podobě energetického managementu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kraje, </a:t>
            </a:r>
            <a:r>
              <a:rPr lang="cs-CZ" sz="1600" b="1" dirty="0">
                <a:solidFill>
                  <a:srgbClr val="00B0F0"/>
                </a:solidFill>
              </a:rPr>
              <a:t>města a městské části s počtem nad 5 tisíc obyvatel</a:t>
            </a:r>
            <a:r>
              <a:rPr lang="cs-CZ" sz="1600" dirty="0"/>
              <a:t>, podnikatelské subjekty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</a:t>
            </a:r>
            <a:r>
              <a:rPr lang="cs-CZ" sz="1600" b="1" dirty="0">
                <a:solidFill>
                  <a:srgbClr val="13B5EA"/>
                </a:solidFill>
              </a:rPr>
              <a:t>až 500 tis. Kč a max. 70% způsobilých nákladů</a:t>
            </a:r>
            <a:endParaRPr lang="cs-CZ" sz="1600" dirty="0"/>
          </a:p>
          <a:p>
            <a:pPr lvl="1">
              <a:spcAft>
                <a:spcPts val="600"/>
              </a:spcAft>
              <a:defRPr/>
            </a:pPr>
            <a:r>
              <a:rPr lang="cs-CZ" sz="2000" b="1" u="sng" dirty="0">
                <a:solidFill>
                  <a:srgbClr val="13B5EA"/>
                </a:solidFill>
              </a:rPr>
              <a:t>příprava realizace kvalitních úsporných projektů se zásadami dobré praxe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vlastníci domů k bydlení, </a:t>
            </a:r>
            <a:r>
              <a:rPr lang="cs-CZ" sz="1600" b="1" dirty="0">
                <a:solidFill>
                  <a:srgbClr val="00B0F0"/>
                </a:solidFill>
              </a:rPr>
              <a:t>objektů ve veřejném sektoru</a:t>
            </a:r>
            <a:r>
              <a:rPr lang="cs-CZ" sz="1600" dirty="0"/>
              <a:t> a objektů k podnikání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na zpracování studie proveditelnosti v podobě energetického posouzení</a:t>
            </a:r>
            <a:br>
              <a:rPr lang="cs-CZ" sz="1600" dirty="0"/>
            </a:br>
            <a:r>
              <a:rPr lang="cs-CZ" sz="1600" dirty="0"/>
              <a:t>až </a:t>
            </a:r>
            <a:r>
              <a:rPr lang="cs-CZ" sz="1600" b="1" dirty="0">
                <a:solidFill>
                  <a:srgbClr val="13B5EA"/>
                </a:solidFill>
              </a:rPr>
              <a:t>200 tis. Kč a max. 70% způsobilých nákladů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forma dotace </a:t>
            </a:r>
            <a:r>
              <a:rPr lang="cs-CZ" sz="1600" b="1" dirty="0">
                <a:solidFill>
                  <a:srgbClr val="13B5EA"/>
                </a:solidFill>
              </a:rPr>
              <a:t>ex post</a:t>
            </a:r>
            <a:r>
              <a:rPr lang="cs-CZ" sz="1600" dirty="0"/>
              <a:t>, tj. po zpracování studie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na rok 2019 výzva vyhlášená a </a:t>
            </a:r>
            <a:r>
              <a:rPr lang="cs-CZ" sz="1600" b="1" dirty="0">
                <a:solidFill>
                  <a:srgbClr val="13B5EA"/>
                </a:solidFill>
              </a:rPr>
              <a:t>podávání žádostí do 18. 10. 2019</a:t>
            </a: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418512" cy="430887"/>
          </a:xfrm>
        </p:spPr>
        <p:txBody>
          <a:bodyPr/>
          <a:lstStyle/>
          <a:p>
            <a:r>
              <a:rPr lang="cs-CZ" sz="2800" b="1" dirty="0"/>
              <a:t>Neinvestiční dotační podpora z programu EFEKT  (3)</a:t>
            </a:r>
          </a:p>
        </p:txBody>
      </p:sp>
    </p:spTree>
    <p:extLst>
      <p:ext uri="{BB962C8B-B14F-4D97-AF65-F5344CB8AC3E}">
        <p14:creationId xmlns:p14="http://schemas.microsoft.com/office/powerpoint/2010/main" val="847176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61665"/>
          </a:xfrm>
        </p:spPr>
        <p:txBody>
          <a:bodyPr/>
          <a:lstStyle/>
          <a:p>
            <a:r>
              <a:rPr lang="cs-CZ" sz="3000" b="1" dirty="0"/>
              <a:t>Podpora úsporných projektů se zásadami dobré praxe</a:t>
            </a:r>
          </a:p>
        </p:txBody>
      </p:sp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22594" y="593049"/>
            <a:ext cx="8628062" cy="3917537"/>
          </a:xfrm>
        </p:spPr>
        <p:txBody>
          <a:bodyPr>
            <a:no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lang="cs-CZ" dirty="0"/>
              <a:t>rozdělení podpory podle vlastnictví objektů</a:t>
            </a:r>
            <a:endParaRPr lang="cs-CZ" dirty="0">
              <a:solidFill>
                <a:schemeClr val="bg1">
                  <a:lumMod val="65000"/>
                </a:schemeClr>
              </a:solidFill>
            </a:endParaRP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rodinné domy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na zpracování dokumentu </a:t>
            </a:r>
            <a:r>
              <a:rPr lang="cs-CZ" sz="1600" b="1" dirty="0">
                <a:solidFill>
                  <a:srgbClr val="00B0F0"/>
                </a:solidFill>
              </a:rPr>
              <a:t>až 30 tis. Kč</a:t>
            </a:r>
            <a:r>
              <a:rPr lang="cs-CZ" sz="1600" dirty="0">
                <a:solidFill>
                  <a:srgbClr val="00B0F0"/>
                </a:solidFill>
              </a:rPr>
              <a:t> </a:t>
            </a:r>
            <a:r>
              <a:rPr lang="cs-CZ" sz="1600" dirty="0"/>
              <a:t>a max. 70% způsobilých nákladů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bytové domy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na zpracování dokumentu </a:t>
            </a:r>
            <a:r>
              <a:rPr lang="cs-CZ" sz="1600" b="1" dirty="0">
                <a:solidFill>
                  <a:srgbClr val="00B0F0"/>
                </a:solidFill>
              </a:rPr>
              <a:t>až 50 tis. Kč</a:t>
            </a:r>
            <a:r>
              <a:rPr lang="cs-CZ" sz="1600" dirty="0"/>
              <a:t> a max. 70% způsobilých nákladů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objekty ve veřejném sektoru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na zpracování dokumentu </a:t>
            </a:r>
            <a:r>
              <a:rPr lang="cs-CZ" sz="1600" b="1" dirty="0">
                <a:solidFill>
                  <a:srgbClr val="00B0F0"/>
                </a:solidFill>
              </a:rPr>
              <a:t>až 100 tis. Kč</a:t>
            </a:r>
            <a:r>
              <a:rPr lang="cs-CZ" sz="1600" dirty="0">
                <a:solidFill>
                  <a:srgbClr val="00B0F0"/>
                </a:solidFill>
              </a:rPr>
              <a:t> </a:t>
            </a:r>
            <a:r>
              <a:rPr lang="cs-CZ" sz="1600" dirty="0"/>
              <a:t>a max. 70% způsobilých nákladů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objekty pro podnikatelské účely</a:t>
            </a:r>
          </a:p>
          <a:p>
            <a:pPr lvl="2">
              <a:spcAft>
                <a:spcPts val="600"/>
              </a:spcAft>
              <a:defRPr/>
            </a:pPr>
            <a:r>
              <a:rPr lang="cs-CZ" sz="1600" dirty="0"/>
              <a:t>dotace na zpracování dokumentu </a:t>
            </a:r>
            <a:r>
              <a:rPr lang="cs-CZ" sz="1600" b="1" dirty="0">
                <a:solidFill>
                  <a:srgbClr val="00B0F0"/>
                </a:solidFill>
              </a:rPr>
              <a:t>až 200 tis. Kč</a:t>
            </a:r>
            <a:r>
              <a:rPr lang="cs-CZ" sz="1600" dirty="0"/>
              <a:t> a max. 70% způsobilých nákladů</a:t>
            </a:r>
          </a:p>
        </p:txBody>
      </p:sp>
    </p:spTree>
    <p:extLst>
      <p:ext uri="{BB962C8B-B14F-4D97-AF65-F5344CB8AC3E}">
        <p14:creationId xmlns:p14="http://schemas.microsoft.com/office/powerpoint/2010/main" val="2038958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363538" y="738742"/>
            <a:ext cx="8418512" cy="3741159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cs-CZ" dirty="0"/>
              <a:t>zavedení širokého a funkčního </a:t>
            </a:r>
            <a:r>
              <a:rPr lang="cs-CZ" b="1" dirty="0">
                <a:solidFill>
                  <a:srgbClr val="00B0F0"/>
                </a:solidFill>
              </a:rPr>
              <a:t>spektra finančních nástrojů </a:t>
            </a:r>
            <a:r>
              <a:rPr lang="cs-CZ" dirty="0"/>
              <a:t>v kombinaci s dotačními programy</a:t>
            </a:r>
          </a:p>
          <a:p>
            <a:pPr>
              <a:spcAft>
                <a:spcPts val="600"/>
              </a:spcAft>
            </a:pPr>
            <a:r>
              <a:rPr lang="cs-CZ" dirty="0"/>
              <a:t>zavedení funkční </a:t>
            </a:r>
            <a:r>
              <a:rPr lang="cs-CZ" b="1" dirty="0">
                <a:solidFill>
                  <a:srgbClr val="00B0F0"/>
                </a:solidFill>
              </a:rPr>
              <a:t>technické asistence pro přípravu kvalitních energeticky úsporných projektů</a:t>
            </a:r>
            <a:r>
              <a:rPr lang="cs-CZ" dirty="0"/>
              <a:t> (zejména v oblasti bydlení, malých a středních podniků a municipálních a regionálních projektů)</a:t>
            </a:r>
          </a:p>
          <a:p>
            <a:pPr>
              <a:spcAft>
                <a:spcPts val="600"/>
              </a:spcAft>
            </a:pPr>
            <a:r>
              <a:rPr lang="cs-CZ" dirty="0"/>
              <a:t>zavedení systému </a:t>
            </a:r>
            <a:r>
              <a:rPr lang="cs-CZ" b="1" dirty="0">
                <a:solidFill>
                  <a:schemeClr val="accent2"/>
                </a:solidFill>
              </a:rPr>
              <a:t>dobrovolných dohod </a:t>
            </a:r>
            <a:r>
              <a:rPr lang="cs-CZ" dirty="0"/>
              <a:t>s vybranými subjekty</a:t>
            </a:r>
          </a:p>
          <a:p>
            <a:pPr>
              <a:spcAft>
                <a:spcPts val="600"/>
              </a:spcAft>
            </a:pPr>
            <a:r>
              <a:rPr lang="cs-CZ" b="1" dirty="0">
                <a:solidFill>
                  <a:srgbClr val="00B0F0"/>
                </a:solidFill>
              </a:rPr>
              <a:t>důkladný systém široké propagace</a:t>
            </a:r>
            <a:r>
              <a:rPr lang="cs-CZ" dirty="0"/>
              <a:t> způsobů snižování spotřeby energie zaměřená na dosažení změny povědomí o úsporách energie</a:t>
            </a: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508264" y="277078"/>
            <a:ext cx="8497589" cy="461665"/>
          </a:xfrm>
        </p:spPr>
        <p:txBody>
          <a:bodyPr/>
          <a:lstStyle/>
          <a:p>
            <a:r>
              <a:rPr lang="cs-CZ" sz="3000" b="1" dirty="0"/>
              <a:t>Dodatečné nástroje v oblasti energetické účinnosti</a:t>
            </a:r>
          </a:p>
        </p:txBody>
      </p:sp>
    </p:spTree>
    <p:extLst>
      <p:ext uri="{BB962C8B-B14F-4D97-AF65-F5344CB8AC3E}">
        <p14:creationId xmlns:p14="http://schemas.microsoft.com/office/powerpoint/2010/main" val="961107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65" y="269658"/>
            <a:ext cx="8237456" cy="461665"/>
          </a:xfrm>
        </p:spPr>
        <p:txBody>
          <a:bodyPr/>
          <a:lstStyle/>
          <a:p>
            <a:r>
              <a:rPr lang="cs-CZ" sz="3000" b="1" dirty="0"/>
              <a:t>Průzkum povědomí o úsporách energie</a:t>
            </a:r>
          </a:p>
        </p:txBody>
      </p:sp>
      <p:sp>
        <p:nvSpPr>
          <p:cNvPr id="4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73781" y="488372"/>
            <a:ext cx="8561801" cy="4059521"/>
          </a:xfrm>
        </p:spPr>
        <p:txBody>
          <a:bodyPr>
            <a:no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lang="cs-CZ" sz="2200" dirty="0">
                <a:solidFill>
                  <a:srgbClr val="004B8D"/>
                </a:solidFill>
              </a:rPr>
              <a:t>průzkum proveden </a:t>
            </a:r>
            <a:r>
              <a:rPr lang="cs-CZ" sz="2200" b="1" dirty="0">
                <a:solidFill>
                  <a:srgbClr val="00B0F0"/>
                </a:solidFill>
              </a:rPr>
              <a:t>u všech základních sektorů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dirty="0">
                <a:solidFill>
                  <a:srgbClr val="004B8D"/>
                </a:solidFill>
              </a:rPr>
              <a:t>rodinné domy, bytové domy, veřejný sektor, podnikatelský sektor</a:t>
            </a:r>
            <a:endParaRPr lang="cs-CZ" sz="1800" b="1" dirty="0">
              <a:solidFill>
                <a:srgbClr val="00B0F0"/>
              </a:solidFill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cs-CZ" sz="2200" dirty="0">
                <a:solidFill>
                  <a:srgbClr val="004B8D"/>
                </a:solidFill>
              </a:rPr>
              <a:t>výsledky průzkumu se trochu liší napříč sektory, ale často shoda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dirty="0">
                <a:solidFill>
                  <a:srgbClr val="004B8D"/>
                </a:solidFill>
              </a:rPr>
              <a:t>dotace jsou motivací k realizaci energeticky úsporných projektů, ale </a:t>
            </a:r>
            <a:r>
              <a:rPr lang="cs-CZ" sz="1800" b="1" dirty="0">
                <a:solidFill>
                  <a:srgbClr val="00B0F0"/>
                </a:solidFill>
              </a:rPr>
              <a:t>z realizovaných projektů je dotačně podpořeno jen 10-40% ze všech projektů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motivací </a:t>
            </a:r>
            <a:r>
              <a:rPr lang="cs-CZ" sz="1800" dirty="0">
                <a:solidFill>
                  <a:srgbClr val="004B8D"/>
                </a:solidFill>
              </a:rPr>
              <a:t>není tak často úspora energie, ale spíš </a:t>
            </a:r>
            <a:r>
              <a:rPr lang="cs-CZ" sz="1800" b="1" dirty="0">
                <a:solidFill>
                  <a:srgbClr val="00B0F0"/>
                </a:solidFill>
              </a:rPr>
              <a:t>zlepšení technického stavu budovy, zhodnocení budovy a komfort užívání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málokdy existuje plán renovace budov</a:t>
            </a:r>
            <a:r>
              <a:rPr lang="cs-CZ" sz="1800" dirty="0">
                <a:solidFill>
                  <a:srgbClr val="004B8D"/>
                </a:solidFill>
              </a:rPr>
              <a:t> a většinou se řeší věci ad hoc</a:t>
            </a:r>
          </a:p>
          <a:p>
            <a:pPr lvl="1">
              <a:spcAft>
                <a:spcPts val="600"/>
              </a:spcAft>
              <a:defRPr/>
            </a:pPr>
            <a:r>
              <a:rPr lang="cs-CZ" sz="1800" b="1" dirty="0">
                <a:solidFill>
                  <a:srgbClr val="00B0F0"/>
                </a:solidFill>
              </a:rPr>
              <a:t>slabé povědomí o úsporách energie</a:t>
            </a:r>
            <a:r>
              <a:rPr lang="cs-CZ" sz="1800" dirty="0">
                <a:solidFill>
                  <a:srgbClr val="004B8D"/>
                </a:solidFill>
              </a:rPr>
              <a:t> – pozitivní vliv na náklady při vhodné kombinaci opatření</a:t>
            </a:r>
          </a:p>
          <a:p>
            <a:pPr lvl="1">
              <a:spcAft>
                <a:spcPts val="600"/>
              </a:spcAft>
              <a:defRPr/>
            </a:pPr>
            <a:endParaRPr lang="cs-CZ" sz="1800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39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298258"/>
            <a:ext cx="8780462" cy="461665"/>
          </a:xfrm>
        </p:spPr>
        <p:txBody>
          <a:bodyPr/>
          <a:lstStyle/>
          <a:p>
            <a:r>
              <a:rPr lang="cs-CZ" sz="3000" b="1" dirty="0"/>
              <a:t>Odkazy na zajímavé webové stránky</a:t>
            </a:r>
          </a:p>
        </p:txBody>
      </p:sp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28454" y="624092"/>
            <a:ext cx="8724772" cy="3882124"/>
          </a:xfrm>
        </p:spPr>
        <p:txBody>
          <a:bodyPr>
            <a:noAutofit/>
          </a:bodyPr>
          <a:lstStyle/>
          <a:p>
            <a:r>
              <a:rPr lang="cs-CZ" sz="2200" dirty="0"/>
              <a:t>TZB info			</a:t>
            </a:r>
            <a:r>
              <a:rPr lang="cs-CZ" sz="2200" dirty="0">
                <a:hlinkClick r:id="rId2"/>
              </a:rPr>
              <a:t>www.</a:t>
            </a:r>
            <a:r>
              <a:rPr lang="cs-CZ" sz="2200" dirty="0" err="1">
                <a:hlinkClick r:id="rId2"/>
              </a:rPr>
              <a:t>tzb</a:t>
            </a:r>
            <a:r>
              <a:rPr lang="cs-CZ" sz="2200" dirty="0">
                <a:hlinkClick r:id="rId2"/>
              </a:rPr>
              <a:t>-</a:t>
            </a:r>
            <a:r>
              <a:rPr lang="cs-CZ" sz="2200" dirty="0" err="1">
                <a:hlinkClick r:id="rId2"/>
              </a:rPr>
              <a:t>info.cz</a:t>
            </a:r>
            <a:endParaRPr lang="cs-CZ" sz="2200" dirty="0"/>
          </a:p>
          <a:p>
            <a:endParaRPr lang="cs-CZ" sz="1000" dirty="0"/>
          </a:p>
          <a:p>
            <a:r>
              <a:rPr lang="cs-CZ" sz="2200" dirty="0"/>
              <a:t>Renovuj dům		</a:t>
            </a:r>
            <a:r>
              <a:rPr lang="cs-CZ" sz="2200" dirty="0">
                <a:hlinkClick r:id="rId3"/>
              </a:rPr>
              <a:t>www.</a:t>
            </a:r>
            <a:r>
              <a:rPr lang="cs-CZ" sz="2200" dirty="0" err="1">
                <a:hlinkClick r:id="rId3"/>
              </a:rPr>
              <a:t>renovujdum.cz</a:t>
            </a:r>
            <a:endParaRPr lang="cs-CZ" sz="2200" dirty="0"/>
          </a:p>
          <a:p>
            <a:endParaRPr lang="cs-CZ" sz="1000" dirty="0"/>
          </a:p>
          <a:p>
            <a:r>
              <a:rPr lang="cs-CZ" sz="2200" dirty="0"/>
              <a:t>Katalog úsporných opatření	 </a:t>
            </a:r>
            <a:r>
              <a:rPr lang="cs-CZ" sz="2200" dirty="0">
                <a:hlinkClick r:id="rId4"/>
              </a:rPr>
              <a:t>www.</a:t>
            </a:r>
            <a:r>
              <a:rPr lang="cs-CZ" sz="2200" dirty="0" err="1">
                <a:hlinkClick r:id="rId4"/>
              </a:rPr>
              <a:t>kataloguspor.cz</a:t>
            </a:r>
            <a:endParaRPr lang="cs-CZ" sz="2200" dirty="0"/>
          </a:p>
          <a:p>
            <a:endParaRPr lang="cs-CZ" sz="1000" dirty="0"/>
          </a:p>
          <a:p>
            <a:r>
              <a:rPr lang="cs-CZ" sz="2200" dirty="0"/>
              <a:t>Úsporná budova		</a:t>
            </a:r>
            <a:r>
              <a:rPr lang="cs-CZ" sz="2200" dirty="0">
                <a:hlinkClick r:id="rId5"/>
              </a:rPr>
              <a:t>www.</a:t>
            </a:r>
            <a:r>
              <a:rPr lang="cs-CZ" sz="2200" dirty="0" err="1">
                <a:hlinkClick r:id="rId5"/>
              </a:rPr>
              <a:t>uspornabudova.cz</a:t>
            </a:r>
            <a:endParaRPr lang="cs-CZ" sz="2200" dirty="0"/>
          </a:p>
          <a:p>
            <a:endParaRPr lang="cs-CZ" sz="1000" dirty="0"/>
          </a:p>
          <a:p>
            <a:r>
              <a:rPr lang="cs-CZ" sz="2200" dirty="0"/>
              <a:t>Zdravá budova		 </a:t>
            </a:r>
            <a:r>
              <a:rPr lang="cs-CZ" sz="2200" dirty="0">
                <a:hlinkClick r:id="rId6"/>
              </a:rPr>
              <a:t>www.</a:t>
            </a:r>
            <a:r>
              <a:rPr lang="cs-CZ" sz="2200" dirty="0" err="1">
                <a:hlinkClick r:id="rId6"/>
              </a:rPr>
              <a:t>zdravabudova.cz</a:t>
            </a:r>
            <a:endParaRPr lang="cs-CZ" sz="2200" dirty="0"/>
          </a:p>
          <a:p>
            <a:endParaRPr lang="cs-CZ" sz="1000" dirty="0"/>
          </a:p>
          <a:p>
            <a:r>
              <a:rPr lang="cs-CZ" sz="2200" dirty="0"/>
              <a:t>Energetická gramotnost	 </a:t>
            </a:r>
            <a:r>
              <a:rPr lang="cs-CZ" sz="2200" dirty="0">
                <a:hlinkClick r:id="rId7"/>
              </a:rPr>
              <a:t>www.</a:t>
            </a:r>
            <a:r>
              <a:rPr lang="cs-CZ" sz="2200" dirty="0" err="1">
                <a:hlinkClick r:id="rId7"/>
              </a:rPr>
              <a:t>energeticka</a:t>
            </a:r>
            <a:r>
              <a:rPr lang="cs-CZ" sz="2200" dirty="0">
                <a:hlinkClick r:id="rId7"/>
              </a:rPr>
              <a:t>-gramotnost.cz</a:t>
            </a:r>
            <a:endParaRPr lang="cs-CZ" sz="2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488" y="871433"/>
            <a:ext cx="1384244" cy="490333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551" y="1522931"/>
            <a:ext cx="1968605" cy="33574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50" y="2708896"/>
            <a:ext cx="1750706" cy="43040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035" y="3576990"/>
            <a:ext cx="951529" cy="951529"/>
          </a:xfrm>
          <a:prstGeom prst="rect">
            <a:avLst/>
          </a:prstGeom>
        </p:spPr>
      </p:pic>
      <p:pic>
        <p:nvPicPr>
          <p:cNvPr id="10" name="Obrázek 9" descr="logo_KUO_2018_3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269847" y="1990218"/>
            <a:ext cx="1164482" cy="584866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507" y="3289099"/>
            <a:ext cx="1406030" cy="46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78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61665"/>
          </a:xfrm>
        </p:spPr>
        <p:txBody>
          <a:bodyPr/>
          <a:lstStyle/>
          <a:p>
            <a:r>
              <a:rPr lang="cs-CZ" sz="3000" b="1" dirty="0"/>
              <a:t>Ilustrační videa o úsporách energie</a:t>
            </a:r>
          </a:p>
        </p:txBody>
      </p:sp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28454" y="656183"/>
            <a:ext cx="8561801" cy="3770851"/>
          </a:xfrm>
        </p:spPr>
        <p:txBody>
          <a:bodyPr>
            <a:noAutofit/>
          </a:bodyPr>
          <a:lstStyle/>
          <a:p>
            <a:pPr fontAlgn="auto">
              <a:spcAft>
                <a:spcPts val="600"/>
              </a:spcAft>
              <a:buNone/>
              <a:defRPr/>
            </a:pPr>
            <a:r>
              <a:rPr lang="cs-CZ" sz="2200" dirty="0">
                <a:solidFill>
                  <a:srgbClr val="004B8D"/>
                </a:solidFill>
              </a:rPr>
              <a:t>	3 díly videa se společným názvem „Nebojte se energie“</a:t>
            </a:r>
            <a:endParaRPr lang="cs-CZ" sz="2200" b="1" dirty="0">
              <a:solidFill>
                <a:srgbClr val="13B5EA"/>
              </a:solidFill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FF3399"/>
                </a:solidFill>
              </a:rPr>
              <a:t>1. díl – Energie – úspory v domácnosti</a:t>
            </a:r>
            <a:r>
              <a:rPr lang="cs-CZ" sz="2200" dirty="0">
                <a:solidFill>
                  <a:srgbClr val="004B8D"/>
                </a:solidFill>
              </a:rPr>
              <a:t> </a:t>
            </a:r>
            <a:r>
              <a:rPr lang="cs-CZ" sz="1800" dirty="0">
                <a:solidFill>
                  <a:srgbClr val="004B8D"/>
                </a:solidFill>
              </a:rPr>
              <a:t>		       7:05 min.</a:t>
            </a:r>
          </a:p>
          <a:p>
            <a:pPr lvl="1">
              <a:spcAft>
                <a:spcPts val="600"/>
              </a:spcAft>
              <a:buNone/>
              <a:defRPr/>
            </a:pPr>
            <a:r>
              <a:rPr lang="cs-CZ" sz="1800" b="1" dirty="0">
                <a:solidFill>
                  <a:srgbClr val="004B8D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odkaz: </a:t>
            </a:r>
            <a:r>
              <a:rPr lang="cs-CZ" sz="1800" dirty="0">
                <a:solidFill>
                  <a:srgbClr val="004B8D"/>
                </a:solidFill>
                <a:hlinkClick r:id="rId2"/>
              </a:rPr>
              <a:t>https://www.youtube.com/watch?v=crh8ArIM_OA</a:t>
            </a:r>
            <a:endParaRPr lang="cs-CZ" sz="1800" dirty="0">
              <a:solidFill>
                <a:srgbClr val="004B8D"/>
              </a:solidFill>
            </a:endParaRPr>
          </a:p>
          <a:p>
            <a:pPr lvl="1">
              <a:spcAft>
                <a:spcPts val="600"/>
              </a:spcAft>
              <a:buNone/>
              <a:defRPr/>
            </a:pPr>
            <a:endParaRPr lang="cs-CZ" sz="500" dirty="0">
              <a:solidFill>
                <a:srgbClr val="00B0F0"/>
              </a:solidFill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FF3399"/>
                </a:solidFill>
              </a:rPr>
              <a:t>2. díl – Vytápění  - konvenční a alternativní způsoby</a:t>
            </a:r>
            <a:r>
              <a:rPr lang="cs-CZ" sz="2200" b="1" dirty="0">
                <a:solidFill>
                  <a:srgbClr val="13B5EA"/>
                </a:solidFill>
              </a:rPr>
              <a:t>	      </a:t>
            </a:r>
            <a:r>
              <a:rPr lang="cs-CZ" sz="1800" dirty="0">
                <a:solidFill>
                  <a:srgbClr val="004B8D"/>
                </a:solidFill>
              </a:rPr>
              <a:t>9:45 min.</a:t>
            </a:r>
          </a:p>
          <a:p>
            <a:pPr lvl="1">
              <a:spcAft>
                <a:spcPts val="600"/>
              </a:spcAft>
              <a:buNone/>
              <a:defRPr/>
            </a:pPr>
            <a:r>
              <a:rPr lang="cs-CZ" sz="1800" b="1" dirty="0">
                <a:solidFill>
                  <a:srgbClr val="004B8D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odkaz: </a:t>
            </a:r>
            <a:r>
              <a:rPr lang="cs-CZ" sz="1800" dirty="0">
                <a:solidFill>
                  <a:srgbClr val="004B8D"/>
                </a:solidFill>
                <a:hlinkClick r:id="rId3"/>
              </a:rPr>
              <a:t>https://www.youtube.com/watch?v=4M4Aoh8IOh4</a:t>
            </a:r>
            <a:endParaRPr lang="cs-CZ" sz="1800" dirty="0">
              <a:solidFill>
                <a:srgbClr val="004B8D"/>
              </a:solidFill>
            </a:endParaRPr>
          </a:p>
          <a:p>
            <a:pPr lvl="1">
              <a:spcAft>
                <a:spcPts val="600"/>
              </a:spcAft>
              <a:buNone/>
              <a:defRPr/>
            </a:pPr>
            <a:endParaRPr lang="cs-CZ" sz="500" dirty="0">
              <a:solidFill>
                <a:srgbClr val="004B8D"/>
              </a:solidFill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FF3399"/>
                </a:solidFill>
              </a:rPr>
              <a:t>3. díl – Zateplení budovy a efektivní způsoby větrání</a:t>
            </a:r>
            <a:r>
              <a:rPr lang="cs-CZ" sz="1800" b="1" dirty="0">
                <a:solidFill>
                  <a:srgbClr val="13B5EA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       7:17 min.</a:t>
            </a:r>
            <a:endParaRPr lang="cs-CZ" sz="1800" b="1" dirty="0">
              <a:solidFill>
                <a:srgbClr val="13B5EA"/>
              </a:solidFill>
            </a:endParaRPr>
          </a:p>
          <a:p>
            <a:pPr lvl="1">
              <a:spcAft>
                <a:spcPts val="600"/>
              </a:spcAft>
              <a:buNone/>
              <a:defRPr/>
            </a:pPr>
            <a:r>
              <a:rPr lang="cs-CZ" sz="1800" b="1" dirty="0">
                <a:solidFill>
                  <a:srgbClr val="004B8D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odkaz: </a:t>
            </a:r>
            <a:r>
              <a:rPr lang="cs-CZ" sz="1800" dirty="0">
                <a:solidFill>
                  <a:srgbClr val="004B8D"/>
                </a:solidFill>
                <a:hlinkClick r:id="rId4"/>
              </a:rPr>
              <a:t>https://www.youtube.com/watch?v=wX1_7pyEthQ&amp;feature=youtu.be</a:t>
            </a:r>
            <a:endParaRPr lang="cs-CZ" sz="1800" dirty="0">
              <a:solidFill>
                <a:srgbClr val="004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2564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61665"/>
          </a:xfrm>
        </p:spPr>
        <p:txBody>
          <a:bodyPr/>
          <a:lstStyle/>
          <a:p>
            <a:r>
              <a:rPr lang="cs-CZ" sz="3000" b="1" dirty="0"/>
              <a:t>Ilustrační videa o úsporách energie   (2)</a:t>
            </a:r>
          </a:p>
        </p:txBody>
      </p:sp>
      <p:sp>
        <p:nvSpPr>
          <p:cNvPr id="6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28454" y="656183"/>
            <a:ext cx="8561801" cy="3770851"/>
          </a:xfrm>
        </p:spPr>
        <p:txBody>
          <a:bodyPr>
            <a:noAutofit/>
          </a:bodyPr>
          <a:lstStyle/>
          <a:p>
            <a:pPr fontAlgn="auto">
              <a:spcAft>
                <a:spcPts val="600"/>
              </a:spcAft>
              <a:buNone/>
              <a:defRPr/>
            </a:pPr>
            <a:r>
              <a:rPr lang="cs-CZ" sz="2200" dirty="0">
                <a:solidFill>
                  <a:srgbClr val="004B8D"/>
                </a:solidFill>
              </a:rPr>
              <a:t>	3 díly videa se společným názvem „Energeticky úsporné domy“</a:t>
            </a:r>
            <a:endParaRPr lang="cs-CZ" sz="2200" b="1" dirty="0">
              <a:solidFill>
                <a:srgbClr val="13B5EA"/>
              </a:solidFill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FF3399"/>
                </a:solidFill>
              </a:rPr>
              <a:t>1. díl – Stavíme dům		</a:t>
            </a:r>
            <a:r>
              <a:rPr lang="cs-CZ" sz="2200" dirty="0">
                <a:solidFill>
                  <a:srgbClr val="004B8D"/>
                </a:solidFill>
              </a:rPr>
              <a:t> </a:t>
            </a:r>
            <a:r>
              <a:rPr lang="cs-CZ" sz="1800" dirty="0">
                <a:solidFill>
                  <a:srgbClr val="004B8D"/>
                </a:solidFill>
              </a:rPr>
              <a:t>			  6:39 min.</a:t>
            </a:r>
          </a:p>
          <a:p>
            <a:pPr lvl="1">
              <a:spcAft>
                <a:spcPts val="600"/>
              </a:spcAft>
              <a:buNone/>
              <a:defRPr/>
            </a:pPr>
            <a:r>
              <a:rPr lang="cs-CZ" sz="1800" b="1" dirty="0">
                <a:solidFill>
                  <a:srgbClr val="004B8D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odkaz: </a:t>
            </a:r>
            <a:r>
              <a:rPr lang="cs-CZ" sz="1800" u="sng" dirty="0">
                <a:hlinkClick r:id="rId2"/>
              </a:rPr>
              <a:t>https://youtu.be/MKJUua-bZPw</a:t>
            </a:r>
            <a:endParaRPr lang="cs-CZ" sz="1800" u="sng" dirty="0"/>
          </a:p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FF3399"/>
                </a:solidFill>
              </a:rPr>
              <a:t>2. díl – Bydlíme v energeticky úsporném domě</a:t>
            </a:r>
            <a:r>
              <a:rPr lang="cs-CZ" sz="2200" b="1" dirty="0">
                <a:solidFill>
                  <a:srgbClr val="13B5EA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12:54 min.</a:t>
            </a:r>
          </a:p>
          <a:p>
            <a:r>
              <a:rPr lang="cs-CZ" sz="1800" b="1" dirty="0">
                <a:solidFill>
                  <a:srgbClr val="004B8D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odkaz: </a:t>
            </a:r>
            <a:r>
              <a:rPr lang="cs-CZ" sz="1800" u="sng" dirty="0">
                <a:hlinkClick r:id="rId3"/>
              </a:rPr>
              <a:t>https://youtu.be/aejkJJ7qtWU</a:t>
            </a:r>
            <a:endParaRPr lang="cs-CZ" sz="1800" u="sng" dirty="0"/>
          </a:p>
          <a:p>
            <a:pPr lvl="1">
              <a:spcAft>
                <a:spcPts val="600"/>
              </a:spcAft>
              <a:buNone/>
              <a:defRPr/>
            </a:pPr>
            <a:endParaRPr lang="cs-CZ" sz="500" dirty="0">
              <a:solidFill>
                <a:srgbClr val="004B8D"/>
              </a:solidFill>
            </a:endParaRPr>
          </a:p>
          <a:p>
            <a:pPr fontAlgn="auto">
              <a:spcAft>
                <a:spcPts val="600"/>
              </a:spcAft>
              <a:defRPr/>
            </a:pPr>
            <a:r>
              <a:rPr lang="cs-CZ" sz="2200" b="1" dirty="0">
                <a:solidFill>
                  <a:srgbClr val="FF3399"/>
                </a:solidFill>
              </a:rPr>
              <a:t>3. díl – Žádáme o dotaci</a:t>
            </a:r>
            <a:r>
              <a:rPr lang="cs-CZ" sz="1800" b="1" dirty="0">
                <a:solidFill>
                  <a:srgbClr val="13B5EA"/>
                </a:solidFill>
              </a:rPr>
              <a:t>				  </a:t>
            </a:r>
            <a:r>
              <a:rPr lang="cs-CZ" sz="1800" dirty="0">
                <a:solidFill>
                  <a:srgbClr val="004B8D"/>
                </a:solidFill>
              </a:rPr>
              <a:t> 4:19 min.</a:t>
            </a:r>
            <a:endParaRPr lang="cs-CZ" sz="1800" b="1" dirty="0">
              <a:solidFill>
                <a:srgbClr val="13B5EA"/>
              </a:solidFill>
            </a:endParaRPr>
          </a:p>
          <a:p>
            <a:r>
              <a:rPr lang="cs-CZ" sz="1800" b="1" dirty="0">
                <a:solidFill>
                  <a:srgbClr val="004B8D"/>
                </a:solidFill>
              </a:rPr>
              <a:t>	</a:t>
            </a:r>
            <a:r>
              <a:rPr lang="cs-CZ" sz="1800" dirty="0">
                <a:solidFill>
                  <a:srgbClr val="004B8D"/>
                </a:solidFill>
              </a:rPr>
              <a:t>odkaz: </a:t>
            </a:r>
            <a:r>
              <a:rPr lang="cs-CZ" sz="1800" u="sng" dirty="0">
                <a:hlinkClick r:id="rId4"/>
              </a:rPr>
              <a:t>https://youtu.be/YSUAK7HsVLw</a:t>
            </a:r>
            <a:endParaRPr lang="cs-CZ" sz="1800" u="sng" dirty="0"/>
          </a:p>
        </p:txBody>
      </p:sp>
    </p:spTree>
    <p:extLst>
      <p:ext uri="{BB962C8B-B14F-4D97-AF65-F5344CB8AC3E}">
        <p14:creationId xmlns:p14="http://schemas.microsoft.com/office/powerpoint/2010/main" val="981024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63538" y="1350000"/>
            <a:ext cx="8418512" cy="2462213"/>
          </a:xfrm>
        </p:spPr>
        <p:txBody>
          <a:bodyPr/>
          <a:lstStyle/>
          <a:p>
            <a:r>
              <a:rPr lang="cs-CZ" dirty="0"/>
              <a:t>Dotazy, komentáře ?</a:t>
            </a:r>
            <a:br>
              <a:rPr lang="cs-CZ" dirty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/>
              <a:t>Vladimír Sochor</a:t>
            </a:r>
            <a:br>
              <a:rPr lang="cs-CZ" sz="2000" dirty="0"/>
            </a:br>
            <a:r>
              <a:rPr lang="cs-CZ" sz="2000" dirty="0"/>
              <a:t/>
            </a:r>
            <a:br>
              <a:rPr lang="cs-CZ" sz="2000" dirty="0"/>
            </a:br>
            <a:r>
              <a:rPr lang="cs-CZ" sz="2000" dirty="0">
                <a:hlinkClick r:id="rId2"/>
              </a:rPr>
              <a:t>sochorv@mpo.cz</a:t>
            </a:r>
            <a:r>
              <a:rPr lang="cs-CZ" sz="2000" dirty="0"/>
              <a:t/>
            </a:r>
            <a:br>
              <a:rPr lang="cs-CZ" sz="2000" dirty="0"/>
            </a:b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557806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 7"/>
          <p:cNvGraphicFramePr/>
          <p:nvPr/>
        </p:nvGraphicFramePr>
        <p:xfrm>
          <a:off x="322730" y="833719"/>
          <a:ext cx="4168590" cy="363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af 13"/>
          <p:cNvGraphicFramePr/>
          <p:nvPr/>
        </p:nvGraphicFramePr>
        <p:xfrm>
          <a:off x="4652682" y="833720"/>
          <a:ext cx="4052047" cy="365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ovéPole 14"/>
          <p:cNvSpPr txBox="1"/>
          <p:nvPr/>
        </p:nvSpPr>
        <p:spPr>
          <a:xfrm>
            <a:off x="2017060" y="2340917"/>
            <a:ext cx="1054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1 025 084 PJ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5956151" y="2413543"/>
            <a:ext cx="911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997 939 PJ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242047" y="173416"/>
            <a:ext cx="870472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600" b="0" i="0" u="none" strike="noStrike" kern="1200" spc="0" baseline="0">
                <a:solidFill>
                  <a:srgbClr val="004B8D"/>
                </a:solidFill>
                <a:latin typeface="+mn-lt"/>
                <a:ea typeface="+mn-ea"/>
                <a:cs typeface="+mn-cs"/>
              </a:defRPr>
            </a:pPr>
            <a:r>
              <a:rPr lang="cs-CZ" sz="2300" b="1" dirty="0">
                <a:solidFill>
                  <a:schemeClr val="accent2"/>
                </a:solidFill>
              </a:rPr>
              <a:t>Srovnání relativního zastoupení sektorů na celkové konečné spotřebě </a:t>
            </a:r>
          </a:p>
        </p:txBody>
      </p:sp>
    </p:spTree>
    <p:extLst>
      <p:ext uri="{BB962C8B-B14F-4D97-AF65-F5344CB8AC3E}">
        <p14:creationId xmlns:p14="http://schemas.microsoft.com/office/powerpoint/2010/main" val="3222319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61665"/>
          </a:xfrm>
        </p:spPr>
        <p:txBody>
          <a:bodyPr/>
          <a:lstStyle/>
          <a:p>
            <a:r>
              <a:rPr lang="cs-CZ" sz="3000" b="1" dirty="0"/>
              <a:t>Směrnice 2012/27/EU o energetické účinnosti</a:t>
            </a:r>
          </a:p>
        </p:txBody>
      </p:sp>
      <p:sp>
        <p:nvSpPr>
          <p:cNvPr id="5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187036" y="654125"/>
            <a:ext cx="8956964" cy="3813966"/>
          </a:xfrm>
        </p:spPr>
        <p:txBody>
          <a:bodyPr>
            <a:normAutofit lnSpcReduction="10000"/>
          </a:bodyPr>
          <a:lstStyle/>
          <a:p>
            <a:r>
              <a:rPr lang="cs-CZ" dirty="0"/>
              <a:t>energetická účinnost v rámci strategie „Evropa 2020“, jeden z cílů klimaticko-energetické politiky 20-20-20</a:t>
            </a:r>
          </a:p>
          <a:p>
            <a:pPr lvl="1"/>
            <a:endParaRPr lang="cs-CZ" sz="1000" dirty="0"/>
          </a:p>
          <a:p>
            <a:pPr marL="360363" lvl="4"/>
            <a:r>
              <a:rPr lang="cs-CZ" b="1" dirty="0">
                <a:solidFill>
                  <a:srgbClr val="00B0F0"/>
                </a:solidFill>
              </a:rPr>
              <a:t>Národní akční plán energetické účinnosti</a:t>
            </a:r>
            <a:r>
              <a:rPr lang="cs-CZ" dirty="0"/>
              <a:t> – NAPEE</a:t>
            </a:r>
          </a:p>
          <a:p>
            <a:pPr lvl="1"/>
            <a:r>
              <a:rPr lang="cs-CZ" sz="2000" dirty="0"/>
              <a:t>schválené znění v květnu 2014, aktualizace – další únor 2016 a březen 2017</a:t>
            </a:r>
          </a:p>
          <a:p>
            <a:pPr lvl="1"/>
            <a:endParaRPr lang="cs-CZ" sz="1000" dirty="0"/>
          </a:p>
          <a:p>
            <a:r>
              <a:rPr lang="cs-CZ" dirty="0"/>
              <a:t>Zimní balíček – </a:t>
            </a:r>
            <a:r>
              <a:rPr lang="en-US" b="1" dirty="0">
                <a:solidFill>
                  <a:srgbClr val="00B0F0"/>
                </a:solidFill>
              </a:rPr>
              <a:t>Clean energy for all Europeans</a:t>
            </a:r>
            <a:endParaRPr lang="cs-CZ" b="1" dirty="0">
              <a:solidFill>
                <a:srgbClr val="00B0F0"/>
              </a:solidFill>
            </a:endParaRPr>
          </a:p>
          <a:p>
            <a:pPr lvl="1"/>
            <a:r>
              <a:rPr lang="cs-CZ" sz="2000" dirty="0"/>
              <a:t>revize směrnice a nastavení cílů do roku 2030 (návrh na konci rok 2016)</a:t>
            </a:r>
          </a:p>
          <a:p>
            <a:endParaRPr lang="cs-CZ" sz="1100" dirty="0"/>
          </a:p>
          <a:p>
            <a:r>
              <a:rPr lang="cs-CZ" b="1" dirty="0">
                <a:solidFill>
                  <a:srgbClr val="13B5EA"/>
                </a:solidFill>
              </a:rPr>
              <a:t>Národní energeticko-klimatický plán</a:t>
            </a:r>
            <a:endParaRPr lang="cs-CZ" dirty="0"/>
          </a:p>
          <a:p>
            <a:pPr lvl="1"/>
            <a:r>
              <a:rPr lang="cs-CZ" sz="2000" dirty="0"/>
              <a:t>nová integrovaná podoba akčních plánů</a:t>
            </a:r>
          </a:p>
        </p:txBody>
      </p:sp>
    </p:spTree>
    <p:extLst>
      <p:ext uri="{BB962C8B-B14F-4D97-AF65-F5344CB8AC3E}">
        <p14:creationId xmlns:p14="http://schemas.microsoft.com/office/powerpoint/2010/main" val="428125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7" y="354013"/>
            <a:ext cx="8520689" cy="461665"/>
          </a:xfrm>
        </p:spPr>
        <p:txBody>
          <a:bodyPr/>
          <a:lstStyle/>
          <a:p>
            <a:r>
              <a:rPr lang="cs-CZ" sz="3000" b="1" dirty="0"/>
              <a:t>Nástroje k naplňování cílů energetické účinnosti</a:t>
            </a:r>
          </a:p>
        </p:txBody>
      </p:sp>
      <p:sp>
        <p:nvSpPr>
          <p:cNvPr id="5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26881" y="675866"/>
            <a:ext cx="8789379" cy="365274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528"/>
              </a:spcBef>
            </a:pPr>
            <a:r>
              <a:rPr lang="cs-CZ" b="1" dirty="0">
                <a:solidFill>
                  <a:srgbClr val="13B5EA"/>
                </a:solidFill>
              </a:rPr>
              <a:t>legislativní nástroje</a:t>
            </a:r>
            <a:r>
              <a:rPr lang="cs-CZ" dirty="0"/>
              <a:t> (zákon č. 406/2000 Sb., o hospodaření energií</a:t>
            </a:r>
            <a:br>
              <a:rPr lang="cs-CZ" dirty="0"/>
            </a:br>
            <a:r>
              <a:rPr lang="cs-CZ" dirty="0"/>
              <a:t>s příslušnými prováděcími předpisy)</a:t>
            </a:r>
          </a:p>
          <a:p>
            <a:pPr>
              <a:lnSpc>
                <a:spcPct val="110000"/>
              </a:lnSpc>
              <a:spcBef>
                <a:spcPts val="528"/>
              </a:spcBef>
            </a:pPr>
            <a:r>
              <a:rPr lang="cs-CZ" b="1" dirty="0">
                <a:solidFill>
                  <a:srgbClr val="13B5EA"/>
                </a:solidFill>
              </a:rPr>
              <a:t>investiční dotace</a:t>
            </a:r>
            <a:r>
              <a:rPr lang="cs-CZ" dirty="0"/>
              <a:t> (programy OPPIK, OPŽP, IROP, OPPPR, NZÚ, EFEKT)</a:t>
            </a:r>
          </a:p>
          <a:p>
            <a:pPr>
              <a:lnSpc>
                <a:spcPct val="110000"/>
              </a:lnSpc>
              <a:spcBef>
                <a:spcPts val="528"/>
              </a:spcBef>
            </a:pPr>
            <a:r>
              <a:rPr lang="cs-CZ" b="1" dirty="0">
                <a:solidFill>
                  <a:srgbClr val="13B5EA"/>
                </a:solidFill>
              </a:rPr>
              <a:t>neinvestiční dotace</a:t>
            </a:r>
            <a:r>
              <a:rPr lang="cs-CZ" dirty="0"/>
              <a:t> (program EFEKT)</a:t>
            </a:r>
          </a:p>
          <a:p>
            <a:pPr lvl="1">
              <a:lnSpc>
                <a:spcPct val="110000"/>
              </a:lnSpc>
              <a:spcBef>
                <a:spcPts val="528"/>
              </a:spcBef>
            </a:pPr>
            <a:r>
              <a:rPr lang="cs-CZ" sz="2200" dirty="0"/>
              <a:t>podpora osvěty: poradenská střediska, semináře, publikace</a:t>
            </a:r>
          </a:p>
          <a:p>
            <a:pPr lvl="1">
              <a:lnSpc>
                <a:spcPct val="110000"/>
              </a:lnSpc>
              <a:spcBef>
                <a:spcPts val="528"/>
              </a:spcBef>
            </a:pPr>
            <a:r>
              <a:rPr lang="cs-CZ" sz="2200" dirty="0"/>
              <a:t>zavedení energetického managementu</a:t>
            </a:r>
          </a:p>
          <a:p>
            <a:pPr lvl="1">
              <a:lnSpc>
                <a:spcPct val="110000"/>
              </a:lnSpc>
              <a:spcBef>
                <a:spcPts val="528"/>
              </a:spcBef>
            </a:pPr>
            <a:r>
              <a:rPr lang="cs-CZ" sz="2200" dirty="0"/>
              <a:t>podpora přípravy energeticky úsporných projektů pomocí metody </a:t>
            </a:r>
            <a:r>
              <a:rPr lang="cs-CZ" sz="2200" dirty="0" err="1"/>
              <a:t>Energy</a:t>
            </a:r>
            <a:r>
              <a:rPr lang="cs-CZ" sz="2200" dirty="0"/>
              <a:t> Performance </a:t>
            </a:r>
            <a:r>
              <a:rPr lang="cs-CZ" sz="2200" dirty="0" err="1"/>
              <a:t>Contracting</a:t>
            </a:r>
            <a:r>
              <a:rPr lang="cs-CZ" sz="2200" dirty="0"/>
              <a:t> (EPC)</a:t>
            </a:r>
          </a:p>
          <a:p>
            <a:pPr marL="360363" lvl="1">
              <a:lnSpc>
                <a:spcPct val="110000"/>
              </a:lnSpc>
              <a:spcBef>
                <a:spcPts val="528"/>
              </a:spcBef>
              <a:buBlip>
                <a:blip r:embed="rId2"/>
              </a:buBlip>
            </a:pPr>
            <a:r>
              <a:rPr lang="cs-CZ" b="1" dirty="0">
                <a:solidFill>
                  <a:srgbClr val="13B5EA"/>
                </a:solidFill>
              </a:rPr>
              <a:t>finanční nástroje </a:t>
            </a:r>
            <a:r>
              <a:rPr lang="cs-CZ" dirty="0"/>
              <a:t>(zvýhodněné úvěry, záruční mechanismy)</a:t>
            </a:r>
          </a:p>
          <a:p>
            <a:pPr lvl="1">
              <a:lnSpc>
                <a:spcPct val="110000"/>
              </a:lnSpc>
              <a:spcBef>
                <a:spcPts val="528"/>
              </a:spcBef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813897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38" y="354013"/>
            <a:ext cx="8780462" cy="461665"/>
          </a:xfrm>
        </p:spPr>
        <p:txBody>
          <a:bodyPr/>
          <a:lstStyle/>
          <a:p>
            <a:r>
              <a:rPr lang="cs-CZ" sz="3000" b="1" dirty="0"/>
              <a:t>Implementace obsahu EED do českého prostředí</a:t>
            </a:r>
          </a:p>
        </p:txBody>
      </p:sp>
      <p:sp>
        <p:nvSpPr>
          <p:cNvPr id="14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259774" y="704956"/>
            <a:ext cx="8759536" cy="3752743"/>
          </a:xfrm>
        </p:spPr>
        <p:txBody>
          <a:bodyPr>
            <a:normAutofit/>
          </a:bodyPr>
          <a:lstStyle/>
          <a:p>
            <a:pPr marL="360363" lvl="1">
              <a:buBlip>
                <a:blip r:embed="rId2"/>
              </a:buBlip>
            </a:pPr>
            <a:r>
              <a:rPr lang="cs-CZ" b="1" dirty="0"/>
              <a:t>zákon č. 406/2000 Sb. o hospodaření energií</a:t>
            </a:r>
          </a:p>
          <a:p>
            <a:pPr lvl="1"/>
            <a:endParaRPr lang="cs-CZ" sz="500" dirty="0"/>
          </a:p>
          <a:p>
            <a:pPr lvl="1"/>
            <a:r>
              <a:rPr lang="cs-CZ" sz="2000" dirty="0"/>
              <a:t>novely souvisejících vyhlášek - příklady:</a:t>
            </a:r>
          </a:p>
          <a:p>
            <a:pPr lvl="2"/>
            <a:endParaRPr lang="cs-CZ" sz="1000" dirty="0"/>
          </a:p>
          <a:p>
            <a:pPr lvl="2"/>
            <a:r>
              <a:rPr lang="cs-CZ" sz="1800" dirty="0"/>
              <a:t>  78/2013 o energetické účinnosti budov</a:t>
            </a:r>
          </a:p>
          <a:p>
            <a:pPr lvl="3"/>
            <a:r>
              <a:rPr lang="cs-CZ" sz="1600" dirty="0"/>
              <a:t>v přípravě novela vyhlášky</a:t>
            </a:r>
          </a:p>
          <a:p>
            <a:pPr lvl="2"/>
            <a:endParaRPr lang="cs-CZ" sz="1000" dirty="0"/>
          </a:p>
          <a:p>
            <a:pPr lvl="2"/>
            <a:r>
              <a:rPr lang="cs-CZ" sz="1800" dirty="0"/>
              <a:t>118/2013 o energetických specialistech</a:t>
            </a:r>
          </a:p>
          <a:p>
            <a:pPr lvl="3"/>
            <a:r>
              <a:rPr lang="cs-CZ" sz="1600" dirty="0"/>
              <a:t>v přípravě novela vyhlášky</a:t>
            </a:r>
          </a:p>
          <a:p>
            <a:pPr lvl="2"/>
            <a:endParaRPr lang="cs-CZ" sz="1000" dirty="0"/>
          </a:p>
          <a:p>
            <a:pPr lvl="2"/>
            <a:r>
              <a:rPr lang="cs-CZ" sz="1800" dirty="0"/>
              <a:t>480/2012 o energetickém auditu a energetickém posudku</a:t>
            </a:r>
          </a:p>
          <a:p>
            <a:pPr lvl="3"/>
            <a:r>
              <a:rPr lang="cs-CZ" sz="1600" dirty="0"/>
              <a:t>v přípravě novela vyhlášky</a:t>
            </a:r>
          </a:p>
        </p:txBody>
      </p:sp>
    </p:spTree>
    <p:extLst>
      <p:ext uri="{BB962C8B-B14F-4D97-AF65-F5344CB8AC3E}">
        <p14:creationId xmlns:p14="http://schemas.microsoft.com/office/powerpoint/2010/main" val="3206024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6254" y="108851"/>
            <a:ext cx="8977745" cy="430887"/>
          </a:xfrm>
        </p:spPr>
        <p:txBody>
          <a:bodyPr/>
          <a:lstStyle/>
          <a:p>
            <a:r>
              <a:rPr lang="cs-CZ" sz="2800" b="1" dirty="0"/>
              <a:t>Alokace prostředků v jednotlivých dotačních programech</a:t>
            </a: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29367"/>
              </p:ext>
            </p:extLst>
          </p:nvPr>
        </p:nvGraphicFramePr>
        <p:xfrm>
          <a:off x="0" y="644236"/>
          <a:ext cx="9144003" cy="4019355"/>
        </p:xfrm>
        <a:graphic>
          <a:graphicData uri="http://schemas.openxmlformats.org/drawingml/2006/table">
            <a:tbl>
              <a:tblPr/>
              <a:tblGrid>
                <a:gridCol w="25853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61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07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59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459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20881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Sektor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Alokace 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dle NAPEE do 2020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[mld. Kč]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 Aktuální alokace do 2020</a:t>
                      </a:r>
                    </a:p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[mld. Kč]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cs-CZ" sz="7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algn="ctr" defTabSz="914400" rtl="0" eaLnBrk="1" fontAlgn="t" latinLnBrk="0" hangingPunct="1"/>
                      <a:r>
                        <a:rPr lang="cs-CZ" sz="16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Predikce úspor dle NAPEE do 2020</a:t>
                      </a:r>
                    </a:p>
                    <a:p>
                      <a:pPr marL="0" algn="ctr" defTabSz="914400" rtl="0" eaLnBrk="1" fontAlgn="t" latinLnBrk="0" hangingPunct="1"/>
                      <a:r>
                        <a:rPr lang="cs-CZ" sz="16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[PJ]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cs-CZ" sz="700" b="1" i="0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  <a:p>
                      <a:pPr marL="0" algn="ctr" defTabSz="914400" rtl="0" eaLnBrk="1" fontAlgn="t" latinLnBrk="0" hangingPunct="1"/>
                      <a:r>
                        <a:rPr lang="cs-CZ" sz="1600" b="1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Aktuální predikce</a:t>
                      </a:r>
                      <a:br>
                        <a:rPr lang="cs-CZ" sz="1600" b="1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</a:br>
                      <a:r>
                        <a:rPr lang="cs-CZ" sz="1600" b="1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úspor do 2020</a:t>
                      </a:r>
                    </a:p>
                    <a:p>
                      <a:pPr marL="0" algn="ctr" defTabSz="914400" rtl="0" eaLnBrk="1" fontAlgn="t" latinLnBrk="0" hangingPunct="1"/>
                      <a:r>
                        <a:rPr lang="cs-CZ" sz="1600" b="1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[PJ]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9805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Operační program podnikání a inovace pro konkurenceschopnost (OP PIK)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17,3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20,0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7,6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8371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Operační program Životní prostředí (OPŽP)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24,6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23,6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5,0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750">
                <a:tc>
                  <a:txBody>
                    <a:bodyPr/>
                    <a:lstStyle/>
                    <a:p>
                      <a:pPr algn="ctr" rtl="0" fontAlgn="t"/>
                      <a:r>
                        <a:rPr lang="pt-BR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Integrovaný regionální operační program (IROP)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16,9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9,6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3,5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1323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Nová zelená úsporám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27,0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22,9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14,3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10,3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7590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Operační program Praha – pól růstu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1,9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0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0,01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6812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4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Program EFEKT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cs-CZ" sz="1600" b="0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0,7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cs-CZ" sz="1600" b="0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cs-CZ" sz="1600" b="0" i="0" u="none" strike="noStrike" kern="1200" dirty="0">
                          <a:solidFill>
                            <a:schemeClr val="tx1"/>
                          </a:solidFill>
                          <a:latin typeface="Calibri"/>
                          <a:ea typeface="+mn-ea"/>
                          <a:cs typeface="+mn-cs"/>
                        </a:rPr>
                        <a:t>0,4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cs-CZ" sz="1600" b="0" i="0" u="none" strike="noStrike" kern="1200" dirty="0">
                          <a:solidFill>
                            <a:srgbClr val="C00000"/>
                          </a:solidFill>
                          <a:latin typeface="Calibri"/>
                          <a:ea typeface="+mn-ea"/>
                          <a:cs typeface="+mn-cs"/>
                        </a:rPr>
                        <a:t>1,6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4954"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Součet 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0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90,2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76,1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41,7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1600" b="1" i="0" u="none" strike="noStrike" dirty="0">
                          <a:solidFill>
                            <a:srgbClr val="C00000"/>
                          </a:solidFill>
                          <a:latin typeface="Calibri"/>
                        </a:rPr>
                        <a:t>28,0</a:t>
                      </a:r>
                    </a:p>
                  </a:txBody>
                  <a:tcPr marL="8435" marR="8435" marT="843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3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874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5714" y="262846"/>
            <a:ext cx="8366078" cy="517081"/>
          </a:xfrm>
        </p:spPr>
        <p:txBody>
          <a:bodyPr/>
          <a:lstStyle/>
          <a:p>
            <a:r>
              <a:rPr lang="cs-CZ" sz="3000" b="1" dirty="0"/>
              <a:t>Deficit v plnění závazku kumulovaných úspor energie</a:t>
            </a:r>
          </a:p>
        </p:txBody>
      </p:sp>
      <p:sp>
        <p:nvSpPr>
          <p:cNvPr id="12" name="Zástupný symbol pro text 2"/>
          <p:cNvSpPr>
            <a:spLocks noGrp="1"/>
          </p:cNvSpPr>
          <p:nvPr>
            <p:ph type="body" sz="quarter" idx="10"/>
          </p:nvPr>
        </p:nvSpPr>
        <p:spPr>
          <a:xfrm>
            <a:off x="450375" y="560165"/>
            <a:ext cx="8318311" cy="1506503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deficit v důsledku nedostatečného plnění v letech 2014 a 2015</a:t>
            </a:r>
          </a:p>
          <a:p>
            <a:r>
              <a:rPr lang="cs-CZ" dirty="0"/>
              <a:t>prohlubování deficitu v plnění závazku</a:t>
            </a:r>
          </a:p>
          <a:p>
            <a:r>
              <a:rPr lang="cs-CZ" b="1" dirty="0">
                <a:solidFill>
                  <a:schemeClr val="accent2"/>
                </a:solidFill>
              </a:rPr>
              <a:t>sice vykázání měkkých a legislativních opatření, ale přesto existuje s ohledem na jejich krátký životní cyklus (1-3 roky) vysoké riziko neplnění závazku kumulovaných úspor energie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xmlns="" id="{9C64686E-03F3-AB48-A1CB-4273FD7E106A}"/>
              </a:ext>
            </a:extLst>
          </p:cNvPr>
          <p:cNvGraphicFramePr/>
          <p:nvPr>
            <p:extLst/>
          </p:nvPr>
        </p:nvGraphicFramePr>
        <p:xfrm>
          <a:off x="4421080" y="2066668"/>
          <a:ext cx="4605962" cy="242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xmlns="" id="{EB3293F9-C11D-F84C-A553-357DC7D63C42}"/>
              </a:ext>
            </a:extLst>
          </p:cNvPr>
          <p:cNvGraphicFramePr/>
          <p:nvPr>
            <p:extLst/>
          </p:nvPr>
        </p:nvGraphicFramePr>
        <p:xfrm>
          <a:off x="116959" y="2066668"/>
          <a:ext cx="4455042" cy="2420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7187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>
          <a:xfrm>
            <a:off x="363538" y="282293"/>
            <a:ext cx="8418512" cy="492443"/>
          </a:xfrm>
        </p:spPr>
        <p:txBody>
          <a:bodyPr/>
          <a:lstStyle/>
          <a:p>
            <a:r>
              <a:rPr lang="cs-CZ" sz="3200" b="1" dirty="0"/>
              <a:t>Politická opatření 2014-2020</a:t>
            </a:r>
            <a:endParaRPr lang="cs-CZ" sz="3200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/>
          </p:nvPr>
        </p:nvGraphicFramePr>
        <p:xfrm>
          <a:off x="363538" y="1071778"/>
          <a:ext cx="4596589" cy="31108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5965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Implementovaná politická opatření, NAPEE-V (2017)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Panel 2013+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Program Nová Zelená úsporám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u="none" strike="noStrike" dirty="0">
                          <a:effectLst/>
                        </a:rPr>
                        <a:t>OP PIK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OPŽP (SC 2.1) – kotlíkové dotace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OPŽP (SC 5.1)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IROP (SC 2.5)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OP Praha Pól růstu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u="none" strike="noStrike" dirty="0">
                          <a:effectLst/>
                        </a:rPr>
                        <a:t>Program EFEKT – neinvestiční a měkká opatření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Program ENERG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Alternativní opatření pro zvyšování EE v průmyslu ČR a na úrovni obcí a krajů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Operační program Doprava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2446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Strategický rámec udržitelného rozvoje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graphicFrame>
        <p:nvGraphicFramePr>
          <p:cNvPr id="11" name="Tabulka 10"/>
          <p:cNvGraphicFramePr>
            <a:graphicFrameLocks noGrp="1"/>
          </p:cNvGraphicFramePr>
          <p:nvPr>
            <p:extLst/>
          </p:nvPr>
        </p:nvGraphicFramePr>
        <p:xfrm>
          <a:off x="5181600" y="1087461"/>
          <a:ext cx="3697986" cy="17735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6979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</a:rPr>
                        <a:t>Dodatečná opatření k vyhodnocení</a:t>
                      </a:r>
                      <a:endParaRPr lang="cs-CZ" sz="1400" b="1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rgbClr val="004B8D"/>
                          </a:solidFill>
                          <a:effectLst/>
                        </a:rPr>
                        <a:t>IROP SC 1.2 - výměna autobusů</a:t>
                      </a:r>
                      <a:endParaRPr lang="cs-CZ" sz="1400" b="1" i="0" u="none" strike="noStrike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rgbClr val="004B8D"/>
                          </a:solidFill>
                          <a:effectLst/>
                        </a:rPr>
                        <a:t>OP Doprava - výměna kolejových vozidel</a:t>
                      </a:r>
                      <a:endParaRPr lang="cs-CZ" sz="1400" b="1" i="0" u="none" strike="noStrike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rgbClr val="004B8D"/>
                          </a:solidFill>
                          <a:effectLst/>
                        </a:rPr>
                        <a:t>OPPIK – nemovitosti, </a:t>
                      </a:r>
                      <a:r>
                        <a:rPr lang="cs-CZ" sz="1400" b="1" u="none" strike="noStrike" dirty="0" err="1">
                          <a:solidFill>
                            <a:srgbClr val="004B8D"/>
                          </a:solidFill>
                          <a:effectLst/>
                        </a:rPr>
                        <a:t>elektromobilita</a:t>
                      </a:r>
                      <a:endParaRPr lang="cs-CZ" sz="1400" b="1" i="0" u="none" strike="noStrike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i="0" u="none" strike="noStrike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</a:rPr>
                        <a:t>Národní program Životní</a:t>
                      </a:r>
                      <a:r>
                        <a:rPr lang="cs-CZ" sz="1400" b="1" i="0" u="none" strike="noStrike" baseline="0" dirty="0">
                          <a:solidFill>
                            <a:srgbClr val="004B8D"/>
                          </a:solidFill>
                          <a:effectLst/>
                          <a:latin typeface="Calibri" panose="020F0502020204030204" pitchFamily="34" charset="0"/>
                        </a:rPr>
                        <a:t> prostředí</a:t>
                      </a:r>
                      <a:endParaRPr lang="cs-CZ" sz="1400" b="1" i="0" u="none" strike="noStrike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rgbClr val="004B8D"/>
                          </a:solidFill>
                          <a:effectLst/>
                        </a:rPr>
                        <a:t>Spotřební daně na pohonné hmoty</a:t>
                      </a:r>
                      <a:endParaRPr lang="cs-CZ" sz="1400" b="1" i="0" u="none" strike="noStrike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rgbClr val="004B8D"/>
                          </a:solidFill>
                          <a:effectLst/>
                        </a:rPr>
                        <a:t>Zákaz uvádění kotlů na tuhá paliva 1. a 2. emisní třídy (legislativní opatření)</a:t>
                      </a:r>
                      <a:endParaRPr lang="cs-CZ" sz="1400" b="1" i="0" u="none" strike="noStrike" dirty="0">
                        <a:solidFill>
                          <a:srgbClr val="004B8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644551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 modrá A EN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modrá A EN s číslováním</Template>
  <TotalTime>2804</TotalTime>
  <Words>1532</Words>
  <Application>Microsoft Office PowerPoint</Application>
  <PresentationFormat>Předvádění na obrazovce (16:9)</PresentationFormat>
  <Paragraphs>338</Paragraphs>
  <Slides>27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Prezentace modrá A EN</vt:lpstr>
      <vt:lpstr>Evropská a národní legislativa v oblasti energetických úspor</vt:lpstr>
      <vt:lpstr>Vývoj konečné spotřeby energie</vt:lpstr>
      <vt:lpstr>Prezentace aplikace PowerPoint</vt:lpstr>
      <vt:lpstr>Směrnice 2012/27/EU o energetické účinnosti</vt:lpstr>
      <vt:lpstr>Nástroje k naplňování cílů energetické účinnosti</vt:lpstr>
      <vt:lpstr>Implementace obsahu EED do českého prostředí</vt:lpstr>
      <vt:lpstr>Alokace prostředků v jednotlivých dotačních programech</vt:lpstr>
      <vt:lpstr>Deficit v plnění závazku kumulovaných úspor energie</vt:lpstr>
      <vt:lpstr>Politická opatření 2014-2020</vt:lpstr>
      <vt:lpstr>Povinné úspory energie do roku 2030</vt:lpstr>
      <vt:lpstr>Změna motivace pro energeticky úsporné projekty</vt:lpstr>
      <vt:lpstr>Nový typ přístupu k zákazníkovi</vt:lpstr>
      <vt:lpstr>Program EFEKT</vt:lpstr>
      <vt:lpstr>Snížení energetické náročnosti veřejného osvětlení (1)</vt:lpstr>
      <vt:lpstr>Snížení energetické náročnosti veřejného osvětlení (2)</vt:lpstr>
      <vt:lpstr>Snížení energetické náročnosti veřejného osvětlení (3)</vt:lpstr>
      <vt:lpstr>Přehled podpořených projektů z programu EFEKT</vt:lpstr>
      <vt:lpstr>Neinvestiční dotační podpora z programu EFEKT  (1)</vt:lpstr>
      <vt:lpstr>Neinvestiční dotační podpora z programu EFEKT  (2)</vt:lpstr>
      <vt:lpstr>Neinvestiční dotační podpora z programu EFEKT  (3)</vt:lpstr>
      <vt:lpstr>Podpora úsporných projektů se zásadami dobré praxe</vt:lpstr>
      <vt:lpstr>Dodatečné nástroje v oblasti energetické účinnosti</vt:lpstr>
      <vt:lpstr>Průzkum povědomí o úsporách energie</vt:lpstr>
      <vt:lpstr>Odkazy na zajímavé webové stránky</vt:lpstr>
      <vt:lpstr>Ilustrační videa o úsporách energie</vt:lpstr>
      <vt:lpstr>Ilustrační videa o úsporách energie   (2)</vt:lpstr>
      <vt:lpstr>Dotazy, komentáře ?   Vladimír Sochor  sochorv@mpo.cz </vt:lpstr>
    </vt:vector>
  </TitlesOfParts>
  <Company>Ministerstvo průmyslu a obchodu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Implementace článku 5 EED</dc:title>
  <dc:creator>Sochor Vladimír</dc:creator>
  <cp:lastModifiedBy>Sochor Vladimír</cp:lastModifiedBy>
  <cp:revision>240</cp:revision>
  <cp:lastPrinted>2017-07-18T07:55:15Z</cp:lastPrinted>
  <dcterms:created xsi:type="dcterms:W3CDTF">2015-08-05T17:11:00Z</dcterms:created>
  <dcterms:modified xsi:type="dcterms:W3CDTF">2019-06-26T17:10:41Z</dcterms:modified>
</cp:coreProperties>
</file>