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91" r:id="rId2"/>
    <p:sldId id="552" r:id="rId3"/>
    <p:sldId id="556" r:id="rId4"/>
    <p:sldId id="557" r:id="rId5"/>
    <p:sldId id="553" r:id="rId6"/>
    <p:sldId id="554" r:id="rId7"/>
    <p:sldId id="558" r:id="rId8"/>
    <p:sldId id="562" r:id="rId9"/>
    <p:sldId id="559" r:id="rId10"/>
    <p:sldId id="560" r:id="rId11"/>
    <p:sldId id="561" r:id="rId12"/>
  </p:sldIdLst>
  <p:sldSz cx="9144000" cy="6858000" type="screen4x3"/>
  <p:notesSz cx="6735763" cy="9866313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orient="horz" pos="3748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340">
          <p15:clr>
            <a:srgbClr val="A4A3A4"/>
          </p15:clr>
        </p15:guide>
        <p15:guide id="5" pos="2880">
          <p15:clr>
            <a:srgbClr val="A4A3A4"/>
          </p15:clr>
        </p15:guide>
        <p15:guide id="6" pos="54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1D1B"/>
    <a:srgbClr val="FF6600"/>
    <a:srgbClr val="FF3300"/>
    <a:srgbClr val="77A74B"/>
    <a:srgbClr val="C6C6C6"/>
    <a:srgbClr val="73B6AF"/>
    <a:srgbClr val="68B1E1"/>
    <a:srgbClr val="2C5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Styl Tmavá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1" autoAdjust="0"/>
    <p:restoredTop sz="94629" autoAdjust="0"/>
  </p:normalViewPr>
  <p:slideViewPr>
    <p:cSldViewPr>
      <p:cViewPr varScale="1">
        <p:scale>
          <a:sx n="104" d="100"/>
          <a:sy n="104" d="100"/>
        </p:scale>
        <p:origin x="1488" y="108"/>
      </p:cViewPr>
      <p:guideLst>
        <p:guide orient="horz" pos="799"/>
        <p:guide orient="horz" pos="3748"/>
        <p:guide orient="horz" pos="2160"/>
        <p:guide pos="340"/>
        <p:guide pos="288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AE40E1-0BFA-45FA-A1C7-B1F0B822D63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913668B-9A3F-4202-BA2B-34FEB5F210BC}">
      <dgm:prSet phldrT="[Text]"/>
      <dgm:spPr/>
      <dgm:t>
        <a:bodyPr/>
        <a:lstStyle/>
        <a:p>
          <a:r>
            <a:rPr lang="cs-CZ" dirty="0"/>
            <a:t>Výběr poradce a/nebo grantové agentury</a:t>
          </a:r>
        </a:p>
      </dgm:t>
    </dgm:pt>
    <dgm:pt modelId="{2F638952-2A3E-4421-8669-560229B2C178}" type="parTrans" cxnId="{890F5E62-B9C3-4E2E-B7BD-08E3A3890A05}">
      <dgm:prSet/>
      <dgm:spPr/>
      <dgm:t>
        <a:bodyPr/>
        <a:lstStyle/>
        <a:p>
          <a:endParaRPr lang="cs-CZ"/>
        </a:p>
      </dgm:t>
    </dgm:pt>
    <dgm:pt modelId="{7E4B2E46-0AEF-46D2-8471-08B7696E0532}" type="sibTrans" cxnId="{890F5E62-B9C3-4E2E-B7BD-08E3A3890A05}">
      <dgm:prSet/>
      <dgm:spPr/>
      <dgm:t>
        <a:bodyPr/>
        <a:lstStyle/>
        <a:p>
          <a:endParaRPr lang="cs-CZ"/>
        </a:p>
      </dgm:t>
    </dgm:pt>
    <dgm:pt modelId="{69266DB9-7533-4281-9F9F-74C62709C3E9}">
      <dgm:prSet phldrT="[Text]"/>
      <dgm:spPr/>
      <dgm:t>
        <a:bodyPr/>
        <a:lstStyle/>
        <a:p>
          <a:r>
            <a:rPr lang="cs-CZ" dirty="0"/>
            <a:t>EP / vhodnost EPC / projektová studie</a:t>
          </a:r>
        </a:p>
      </dgm:t>
    </dgm:pt>
    <dgm:pt modelId="{191AC1E9-A312-4C23-8FEE-D5911A826011}" type="parTrans" cxnId="{D8B9BBFF-EA24-4AF0-BE50-EBCA878A7520}">
      <dgm:prSet/>
      <dgm:spPr/>
      <dgm:t>
        <a:bodyPr/>
        <a:lstStyle/>
        <a:p>
          <a:endParaRPr lang="cs-CZ"/>
        </a:p>
      </dgm:t>
    </dgm:pt>
    <dgm:pt modelId="{9E4AE12E-3B91-4493-83D2-CE78B40DD6FF}" type="sibTrans" cxnId="{D8B9BBFF-EA24-4AF0-BE50-EBCA878A7520}">
      <dgm:prSet/>
      <dgm:spPr/>
      <dgm:t>
        <a:bodyPr/>
        <a:lstStyle/>
        <a:p>
          <a:endParaRPr lang="cs-CZ"/>
        </a:p>
      </dgm:t>
    </dgm:pt>
    <dgm:pt modelId="{1EE5A303-6453-478C-97A7-ED4E35C4DBB8}">
      <dgm:prSet phldrT="[Text]"/>
      <dgm:spPr/>
      <dgm:t>
        <a:bodyPr/>
        <a:lstStyle/>
        <a:p>
          <a:r>
            <a:rPr lang="cs-CZ" dirty="0"/>
            <a:t>Zpracování PD / ZD</a:t>
          </a:r>
        </a:p>
      </dgm:t>
    </dgm:pt>
    <dgm:pt modelId="{C258772E-BFA1-4F54-BF97-3A89AB1B155A}" type="parTrans" cxnId="{2D89DFC5-AE87-47FF-A8FA-E87EDCD468BF}">
      <dgm:prSet/>
      <dgm:spPr/>
      <dgm:t>
        <a:bodyPr/>
        <a:lstStyle/>
        <a:p>
          <a:endParaRPr lang="cs-CZ"/>
        </a:p>
      </dgm:t>
    </dgm:pt>
    <dgm:pt modelId="{26116AEA-84F0-48DE-9035-545F0BEE7F58}" type="sibTrans" cxnId="{2D89DFC5-AE87-47FF-A8FA-E87EDCD468BF}">
      <dgm:prSet/>
      <dgm:spPr/>
      <dgm:t>
        <a:bodyPr/>
        <a:lstStyle/>
        <a:p>
          <a:endParaRPr lang="cs-CZ"/>
        </a:p>
      </dgm:t>
    </dgm:pt>
    <dgm:pt modelId="{EE66E224-4A88-4D60-99DD-BBB8822CBE33}">
      <dgm:prSet phldrT="[Text]"/>
      <dgm:spPr/>
      <dgm:t>
        <a:bodyPr/>
        <a:lstStyle/>
        <a:p>
          <a:r>
            <a:rPr lang="cs-CZ" dirty="0"/>
            <a:t>Realizace</a:t>
          </a:r>
        </a:p>
      </dgm:t>
    </dgm:pt>
    <dgm:pt modelId="{57DAA092-76E8-4118-B729-106576AE6656}" type="parTrans" cxnId="{E7042D58-EC77-4F7C-BE5C-EDDCB90938DF}">
      <dgm:prSet/>
      <dgm:spPr/>
      <dgm:t>
        <a:bodyPr/>
        <a:lstStyle/>
        <a:p>
          <a:endParaRPr lang="cs-CZ"/>
        </a:p>
      </dgm:t>
    </dgm:pt>
    <dgm:pt modelId="{0B47DFEF-51A5-45AF-98DE-C3FDF359392C}" type="sibTrans" cxnId="{E7042D58-EC77-4F7C-BE5C-EDDCB90938DF}">
      <dgm:prSet/>
      <dgm:spPr/>
      <dgm:t>
        <a:bodyPr/>
        <a:lstStyle/>
        <a:p>
          <a:endParaRPr lang="cs-CZ"/>
        </a:p>
      </dgm:t>
    </dgm:pt>
    <dgm:pt modelId="{C826DE17-A51C-464D-AD79-5D6052302BEB}">
      <dgm:prSet phldrT="[Text]"/>
      <dgm:spPr/>
      <dgm:t>
        <a:bodyPr/>
        <a:lstStyle/>
        <a:p>
          <a:r>
            <a:rPr lang="cs-CZ" dirty="0"/>
            <a:t>Veřejné zakázky</a:t>
          </a:r>
        </a:p>
      </dgm:t>
    </dgm:pt>
    <dgm:pt modelId="{48E9640C-DE3E-4F5A-A228-3505239E2B62}" type="parTrans" cxnId="{FA764FCB-C028-4D3C-B5E4-F6335CA0E6D1}">
      <dgm:prSet/>
      <dgm:spPr/>
      <dgm:t>
        <a:bodyPr/>
        <a:lstStyle/>
        <a:p>
          <a:endParaRPr lang="cs-CZ"/>
        </a:p>
      </dgm:t>
    </dgm:pt>
    <dgm:pt modelId="{B1313D79-3A88-4A21-BE3B-BC6C16DB9424}" type="sibTrans" cxnId="{FA764FCB-C028-4D3C-B5E4-F6335CA0E6D1}">
      <dgm:prSet/>
      <dgm:spPr/>
      <dgm:t>
        <a:bodyPr/>
        <a:lstStyle/>
        <a:p>
          <a:endParaRPr lang="cs-CZ"/>
        </a:p>
      </dgm:t>
    </dgm:pt>
    <dgm:pt modelId="{F22B8679-6E2B-43DF-8797-9C51A50F77CB}" type="pres">
      <dgm:prSet presAssocID="{FFAE40E1-0BFA-45FA-A1C7-B1F0B822D63E}" presName="Name0" presStyleCnt="0">
        <dgm:presLayoutVars>
          <dgm:dir/>
          <dgm:resizeHandles val="exact"/>
        </dgm:presLayoutVars>
      </dgm:prSet>
      <dgm:spPr/>
    </dgm:pt>
    <dgm:pt modelId="{3FD13D84-9400-45F2-8C17-129AFAD87E98}" type="pres">
      <dgm:prSet presAssocID="{E913668B-9A3F-4202-BA2B-34FEB5F210BC}" presName="node" presStyleLbl="node1" presStyleIdx="0" presStyleCnt="5">
        <dgm:presLayoutVars>
          <dgm:bulletEnabled val="1"/>
        </dgm:presLayoutVars>
      </dgm:prSet>
      <dgm:spPr/>
    </dgm:pt>
    <dgm:pt modelId="{62E9E0D4-F1F5-4988-BCDD-5C0B6330F526}" type="pres">
      <dgm:prSet presAssocID="{7E4B2E46-0AEF-46D2-8471-08B7696E0532}" presName="sibTrans" presStyleLbl="sibTrans2D1" presStyleIdx="0" presStyleCnt="4"/>
      <dgm:spPr/>
    </dgm:pt>
    <dgm:pt modelId="{907EFA14-B075-4D03-9305-A5A045AF54E3}" type="pres">
      <dgm:prSet presAssocID="{7E4B2E46-0AEF-46D2-8471-08B7696E0532}" presName="connectorText" presStyleLbl="sibTrans2D1" presStyleIdx="0" presStyleCnt="4"/>
      <dgm:spPr/>
    </dgm:pt>
    <dgm:pt modelId="{0A24FC63-3786-4615-B4BF-05F18578DA11}" type="pres">
      <dgm:prSet presAssocID="{69266DB9-7533-4281-9F9F-74C62709C3E9}" presName="node" presStyleLbl="node1" presStyleIdx="1" presStyleCnt="5">
        <dgm:presLayoutVars>
          <dgm:bulletEnabled val="1"/>
        </dgm:presLayoutVars>
      </dgm:prSet>
      <dgm:spPr/>
    </dgm:pt>
    <dgm:pt modelId="{ABD47FDE-8E39-4F16-8DB8-AD30E9B35746}" type="pres">
      <dgm:prSet presAssocID="{9E4AE12E-3B91-4493-83D2-CE78B40DD6FF}" presName="sibTrans" presStyleLbl="sibTrans2D1" presStyleIdx="1" presStyleCnt="4"/>
      <dgm:spPr/>
    </dgm:pt>
    <dgm:pt modelId="{5AC156BB-29D2-4A8A-A0BA-FA3CBDE6CA61}" type="pres">
      <dgm:prSet presAssocID="{9E4AE12E-3B91-4493-83D2-CE78B40DD6FF}" presName="connectorText" presStyleLbl="sibTrans2D1" presStyleIdx="1" presStyleCnt="4"/>
      <dgm:spPr/>
    </dgm:pt>
    <dgm:pt modelId="{95586DD3-CBB0-497E-BEC4-E9AF7615B6A2}" type="pres">
      <dgm:prSet presAssocID="{1EE5A303-6453-478C-97A7-ED4E35C4DBB8}" presName="node" presStyleLbl="node1" presStyleIdx="2" presStyleCnt="5">
        <dgm:presLayoutVars>
          <dgm:bulletEnabled val="1"/>
        </dgm:presLayoutVars>
      </dgm:prSet>
      <dgm:spPr/>
    </dgm:pt>
    <dgm:pt modelId="{9A7D4B9A-CC3B-4E28-8776-FD1CCB94E10D}" type="pres">
      <dgm:prSet presAssocID="{26116AEA-84F0-48DE-9035-545F0BEE7F58}" presName="sibTrans" presStyleLbl="sibTrans2D1" presStyleIdx="2" presStyleCnt="4"/>
      <dgm:spPr/>
    </dgm:pt>
    <dgm:pt modelId="{C3B79987-7CC0-41ED-85DF-0974DD494E51}" type="pres">
      <dgm:prSet presAssocID="{26116AEA-84F0-48DE-9035-545F0BEE7F58}" presName="connectorText" presStyleLbl="sibTrans2D1" presStyleIdx="2" presStyleCnt="4"/>
      <dgm:spPr/>
    </dgm:pt>
    <dgm:pt modelId="{006D040B-A1A7-4E1A-832E-86C59619F59E}" type="pres">
      <dgm:prSet presAssocID="{C826DE17-A51C-464D-AD79-5D6052302BEB}" presName="node" presStyleLbl="node1" presStyleIdx="3" presStyleCnt="5">
        <dgm:presLayoutVars>
          <dgm:bulletEnabled val="1"/>
        </dgm:presLayoutVars>
      </dgm:prSet>
      <dgm:spPr/>
    </dgm:pt>
    <dgm:pt modelId="{5CB87D68-F61A-4DB6-B249-3FC3DDD0529B}" type="pres">
      <dgm:prSet presAssocID="{B1313D79-3A88-4A21-BE3B-BC6C16DB9424}" presName="sibTrans" presStyleLbl="sibTrans2D1" presStyleIdx="3" presStyleCnt="4"/>
      <dgm:spPr/>
    </dgm:pt>
    <dgm:pt modelId="{9EE83AC8-AC56-404B-811A-79F0750D386A}" type="pres">
      <dgm:prSet presAssocID="{B1313D79-3A88-4A21-BE3B-BC6C16DB9424}" presName="connectorText" presStyleLbl="sibTrans2D1" presStyleIdx="3" presStyleCnt="4"/>
      <dgm:spPr/>
    </dgm:pt>
    <dgm:pt modelId="{ED1EBEFE-0A10-4AAC-A902-10C1AD252262}" type="pres">
      <dgm:prSet presAssocID="{EE66E224-4A88-4D60-99DD-BBB8822CBE33}" presName="node" presStyleLbl="node1" presStyleIdx="4" presStyleCnt="5">
        <dgm:presLayoutVars>
          <dgm:bulletEnabled val="1"/>
        </dgm:presLayoutVars>
      </dgm:prSet>
      <dgm:spPr/>
    </dgm:pt>
  </dgm:ptLst>
  <dgm:cxnLst>
    <dgm:cxn modelId="{10FF1F18-8EB2-4E26-8471-CD340FB5679F}" type="presOf" srcId="{69266DB9-7533-4281-9F9F-74C62709C3E9}" destId="{0A24FC63-3786-4615-B4BF-05F18578DA11}" srcOrd="0" destOrd="0" presId="urn:microsoft.com/office/officeart/2005/8/layout/process1"/>
    <dgm:cxn modelId="{BC639C2B-A0C2-4333-85E9-D22F595E844E}" type="presOf" srcId="{E913668B-9A3F-4202-BA2B-34FEB5F210BC}" destId="{3FD13D84-9400-45F2-8C17-129AFAD87E98}" srcOrd="0" destOrd="0" presId="urn:microsoft.com/office/officeart/2005/8/layout/process1"/>
    <dgm:cxn modelId="{B9BCE92E-8DD3-462F-8103-AFBF3ECA5781}" type="presOf" srcId="{9E4AE12E-3B91-4493-83D2-CE78B40DD6FF}" destId="{5AC156BB-29D2-4A8A-A0BA-FA3CBDE6CA61}" srcOrd="1" destOrd="0" presId="urn:microsoft.com/office/officeart/2005/8/layout/process1"/>
    <dgm:cxn modelId="{890F5E62-B9C3-4E2E-B7BD-08E3A3890A05}" srcId="{FFAE40E1-0BFA-45FA-A1C7-B1F0B822D63E}" destId="{E913668B-9A3F-4202-BA2B-34FEB5F210BC}" srcOrd="0" destOrd="0" parTransId="{2F638952-2A3E-4421-8669-560229B2C178}" sibTransId="{7E4B2E46-0AEF-46D2-8471-08B7696E0532}"/>
    <dgm:cxn modelId="{1EDF8244-F0F0-4050-BC8B-374EFECFDA48}" type="presOf" srcId="{EE66E224-4A88-4D60-99DD-BBB8822CBE33}" destId="{ED1EBEFE-0A10-4AAC-A902-10C1AD252262}" srcOrd="0" destOrd="0" presId="urn:microsoft.com/office/officeart/2005/8/layout/process1"/>
    <dgm:cxn modelId="{E7042D58-EC77-4F7C-BE5C-EDDCB90938DF}" srcId="{FFAE40E1-0BFA-45FA-A1C7-B1F0B822D63E}" destId="{EE66E224-4A88-4D60-99DD-BBB8822CBE33}" srcOrd="4" destOrd="0" parTransId="{57DAA092-76E8-4118-B729-106576AE6656}" sibTransId="{0B47DFEF-51A5-45AF-98DE-C3FDF359392C}"/>
    <dgm:cxn modelId="{E1B29178-9E64-4B83-A52C-4DC91249136E}" type="presOf" srcId="{B1313D79-3A88-4A21-BE3B-BC6C16DB9424}" destId="{5CB87D68-F61A-4DB6-B249-3FC3DDD0529B}" srcOrd="0" destOrd="0" presId="urn:microsoft.com/office/officeart/2005/8/layout/process1"/>
    <dgm:cxn modelId="{86FEAC59-CCBE-4736-973F-656336087B6F}" type="presOf" srcId="{7E4B2E46-0AEF-46D2-8471-08B7696E0532}" destId="{62E9E0D4-F1F5-4988-BCDD-5C0B6330F526}" srcOrd="0" destOrd="0" presId="urn:microsoft.com/office/officeart/2005/8/layout/process1"/>
    <dgm:cxn modelId="{C943847D-5018-4AAE-BDE2-D7ECEFD8D7F2}" type="presOf" srcId="{7E4B2E46-0AEF-46D2-8471-08B7696E0532}" destId="{907EFA14-B075-4D03-9305-A5A045AF54E3}" srcOrd="1" destOrd="0" presId="urn:microsoft.com/office/officeart/2005/8/layout/process1"/>
    <dgm:cxn modelId="{6A5EC382-B732-4D52-892D-328784853E58}" type="presOf" srcId="{1EE5A303-6453-478C-97A7-ED4E35C4DBB8}" destId="{95586DD3-CBB0-497E-BEC4-E9AF7615B6A2}" srcOrd="0" destOrd="0" presId="urn:microsoft.com/office/officeart/2005/8/layout/process1"/>
    <dgm:cxn modelId="{3CFAA09B-AE6F-4EFF-8DDA-8BA61EA10FF1}" type="presOf" srcId="{26116AEA-84F0-48DE-9035-545F0BEE7F58}" destId="{C3B79987-7CC0-41ED-85DF-0974DD494E51}" srcOrd="1" destOrd="0" presId="urn:microsoft.com/office/officeart/2005/8/layout/process1"/>
    <dgm:cxn modelId="{454F05AD-E142-423F-8BF7-D4DDD3C57A67}" type="presOf" srcId="{B1313D79-3A88-4A21-BE3B-BC6C16DB9424}" destId="{9EE83AC8-AC56-404B-811A-79F0750D386A}" srcOrd="1" destOrd="0" presId="urn:microsoft.com/office/officeart/2005/8/layout/process1"/>
    <dgm:cxn modelId="{6DF0B0B4-8C1C-42BB-BF2F-A54363728EAD}" type="presOf" srcId="{9E4AE12E-3B91-4493-83D2-CE78B40DD6FF}" destId="{ABD47FDE-8E39-4F16-8DB8-AD30E9B35746}" srcOrd="0" destOrd="0" presId="urn:microsoft.com/office/officeart/2005/8/layout/process1"/>
    <dgm:cxn modelId="{B754C3B9-4929-4D72-88C9-AD73EF15EF2B}" type="presOf" srcId="{C826DE17-A51C-464D-AD79-5D6052302BEB}" destId="{006D040B-A1A7-4E1A-832E-86C59619F59E}" srcOrd="0" destOrd="0" presId="urn:microsoft.com/office/officeart/2005/8/layout/process1"/>
    <dgm:cxn modelId="{2D89DFC5-AE87-47FF-A8FA-E87EDCD468BF}" srcId="{FFAE40E1-0BFA-45FA-A1C7-B1F0B822D63E}" destId="{1EE5A303-6453-478C-97A7-ED4E35C4DBB8}" srcOrd="2" destOrd="0" parTransId="{C258772E-BFA1-4F54-BF97-3A89AB1B155A}" sibTransId="{26116AEA-84F0-48DE-9035-545F0BEE7F58}"/>
    <dgm:cxn modelId="{FA764FCB-C028-4D3C-B5E4-F6335CA0E6D1}" srcId="{FFAE40E1-0BFA-45FA-A1C7-B1F0B822D63E}" destId="{C826DE17-A51C-464D-AD79-5D6052302BEB}" srcOrd="3" destOrd="0" parTransId="{48E9640C-DE3E-4F5A-A228-3505239E2B62}" sibTransId="{B1313D79-3A88-4A21-BE3B-BC6C16DB9424}"/>
    <dgm:cxn modelId="{E9594EE9-B9E2-4F99-A318-362C9B9E954C}" type="presOf" srcId="{26116AEA-84F0-48DE-9035-545F0BEE7F58}" destId="{9A7D4B9A-CC3B-4E28-8776-FD1CCB94E10D}" srcOrd="0" destOrd="0" presId="urn:microsoft.com/office/officeart/2005/8/layout/process1"/>
    <dgm:cxn modelId="{6CC0A0FA-4106-408D-944D-13AA2639C9C3}" type="presOf" srcId="{FFAE40E1-0BFA-45FA-A1C7-B1F0B822D63E}" destId="{F22B8679-6E2B-43DF-8797-9C51A50F77CB}" srcOrd="0" destOrd="0" presId="urn:microsoft.com/office/officeart/2005/8/layout/process1"/>
    <dgm:cxn modelId="{D8B9BBFF-EA24-4AF0-BE50-EBCA878A7520}" srcId="{FFAE40E1-0BFA-45FA-A1C7-B1F0B822D63E}" destId="{69266DB9-7533-4281-9F9F-74C62709C3E9}" srcOrd="1" destOrd="0" parTransId="{191AC1E9-A312-4C23-8FEE-D5911A826011}" sibTransId="{9E4AE12E-3B91-4493-83D2-CE78B40DD6FF}"/>
    <dgm:cxn modelId="{5A230008-DEF2-44A9-BCAC-CF81B43FD096}" type="presParOf" srcId="{F22B8679-6E2B-43DF-8797-9C51A50F77CB}" destId="{3FD13D84-9400-45F2-8C17-129AFAD87E98}" srcOrd="0" destOrd="0" presId="urn:microsoft.com/office/officeart/2005/8/layout/process1"/>
    <dgm:cxn modelId="{42F42B64-1F5D-41FC-BB44-F107CC61BFF8}" type="presParOf" srcId="{F22B8679-6E2B-43DF-8797-9C51A50F77CB}" destId="{62E9E0D4-F1F5-4988-BCDD-5C0B6330F526}" srcOrd="1" destOrd="0" presId="urn:microsoft.com/office/officeart/2005/8/layout/process1"/>
    <dgm:cxn modelId="{4BEDCB97-48FD-41CE-8E10-FD724FCE7B61}" type="presParOf" srcId="{62E9E0D4-F1F5-4988-BCDD-5C0B6330F526}" destId="{907EFA14-B075-4D03-9305-A5A045AF54E3}" srcOrd="0" destOrd="0" presId="urn:microsoft.com/office/officeart/2005/8/layout/process1"/>
    <dgm:cxn modelId="{321CC22D-6447-4AA8-B6ED-E7939D08311D}" type="presParOf" srcId="{F22B8679-6E2B-43DF-8797-9C51A50F77CB}" destId="{0A24FC63-3786-4615-B4BF-05F18578DA11}" srcOrd="2" destOrd="0" presId="urn:microsoft.com/office/officeart/2005/8/layout/process1"/>
    <dgm:cxn modelId="{812445FA-C196-476E-9DED-4D47A3B766F1}" type="presParOf" srcId="{F22B8679-6E2B-43DF-8797-9C51A50F77CB}" destId="{ABD47FDE-8E39-4F16-8DB8-AD30E9B35746}" srcOrd="3" destOrd="0" presId="urn:microsoft.com/office/officeart/2005/8/layout/process1"/>
    <dgm:cxn modelId="{56638785-D6E4-4356-8456-74288D18550B}" type="presParOf" srcId="{ABD47FDE-8E39-4F16-8DB8-AD30E9B35746}" destId="{5AC156BB-29D2-4A8A-A0BA-FA3CBDE6CA61}" srcOrd="0" destOrd="0" presId="urn:microsoft.com/office/officeart/2005/8/layout/process1"/>
    <dgm:cxn modelId="{CA332677-2DFF-4E3B-AC30-3624973C6D2E}" type="presParOf" srcId="{F22B8679-6E2B-43DF-8797-9C51A50F77CB}" destId="{95586DD3-CBB0-497E-BEC4-E9AF7615B6A2}" srcOrd="4" destOrd="0" presId="urn:microsoft.com/office/officeart/2005/8/layout/process1"/>
    <dgm:cxn modelId="{C108D730-0F8E-4089-9BCC-26D8913F998D}" type="presParOf" srcId="{F22B8679-6E2B-43DF-8797-9C51A50F77CB}" destId="{9A7D4B9A-CC3B-4E28-8776-FD1CCB94E10D}" srcOrd="5" destOrd="0" presId="urn:microsoft.com/office/officeart/2005/8/layout/process1"/>
    <dgm:cxn modelId="{0C435A97-8526-4F5E-ACE6-27B26F431563}" type="presParOf" srcId="{9A7D4B9A-CC3B-4E28-8776-FD1CCB94E10D}" destId="{C3B79987-7CC0-41ED-85DF-0974DD494E51}" srcOrd="0" destOrd="0" presId="urn:microsoft.com/office/officeart/2005/8/layout/process1"/>
    <dgm:cxn modelId="{45885FDE-6C3E-4BC0-AC65-ACA51B7FE67D}" type="presParOf" srcId="{F22B8679-6E2B-43DF-8797-9C51A50F77CB}" destId="{006D040B-A1A7-4E1A-832E-86C59619F59E}" srcOrd="6" destOrd="0" presId="urn:microsoft.com/office/officeart/2005/8/layout/process1"/>
    <dgm:cxn modelId="{4FA6DB9C-5DD8-485B-9947-000DA17432C3}" type="presParOf" srcId="{F22B8679-6E2B-43DF-8797-9C51A50F77CB}" destId="{5CB87D68-F61A-4DB6-B249-3FC3DDD0529B}" srcOrd="7" destOrd="0" presId="urn:microsoft.com/office/officeart/2005/8/layout/process1"/>
    <dgm:cxn modelId="{ACB7E5F9-E8FF-4A07-B3A9-A6E97BD9F07A}" type="presParOf" srcId="{5CB87D68-F61A-4DB6-B249-3FC3DDD0529B}" destId="{9EE83AC8-AC56-404B-811A-79F0750D386A}" srcOrd="0" destOrd="0" presId="urn:microsoft.com/office/officeart/2005/8/layout/process1"/>
    <dgm:cxn modelId="{D1652830-6FAA-48BB-BF9C-48CC8B19C39B}" type="presParOf" srcId="{F22B8679-6E2B-43DF-8797-9C51A50F77CB}" destId="{ED1EBEFE-0A10-4AAC-A902-10C1AD25226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8A1FB5-08E6-4DE9-9997-AA2423B3FA65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A1B8D8B7-8D1B-40A5-A427-48C878094C67}">
      <dgm:prSet phldrT="[Text]"/>
      <dgm:spPr/>
      <dgm:t>
        <a:bodyPr/>
        <a:lstStyle/>
        <a:p>
          <a:r>
            <a:rPr lang="cs-CZ" dirty="0"/>
            <a:t>Ideálně rovnou na celý proces</a:t>
          </a:r>
        </a:p>
      </dgm:t>
    </dgm:pt>
    <dgm:pt modelId="{AD8774B4-AAD2-4255-A572-F25159935E1B}" type="parTrans" cxnId="{7019E429-7A38-4B6C-A267-5B31CD4737D6}">
      <dgm:prSet/>
      <dgm:spPr/>
      <dgm:t>
        <a:bodyPr/>
        <a:lstStyle/>
        <a:p>
          <a:endParaRPr lang="cs-CZ"/>
        </a:p>
      </dgm:t>
    </dgm:pt>
    <dgm:pt modelId="{310C5A2A-8835-415B-8139-813939D7DADC}" type="sibTrans" cxnId="{7019E429-7A38-4B6C-A267-5B31CD4737D6}">
      <dgm:prSet/>
      <dgm:spPr>
        <a:solidFill>
          <a:srgbClr val="FFFFFF"/>
        </a:solidFill>
      </dgm:spPr>
      <dgm:t>
        <a:bodyPr/>
        <a:lstStyle/>
        <a:p>
          <a:endParaRPr lang="cs-CZ"/>
        </a:p>
      </dgm:t>
    </dgm:pt>
    <dgm:pt modelId="{FD8EABE0-8A09-45A9-B16D-BDEBB96DCDD9}">
      <dgm:prSet phldrT="[Text]"/>
      <dgm:spPr/>
      <dgm:t>
        <a:bodyPr/>
        <a:lstStyle/>
        <a:p>
          <a:r>
            <a:rPr lang="cs-CZ" dirty="0"/>
            <a:t>Možnost získat dotaci z EFEKT</a:t>
          </a:r>
        </a:p>
      </dgm:t>
    </dgm:pt>
    <dgm:pt modelId="{644B301F-0A03-47B0-B83C-4AF4AD53894B}" type="parTrans" cxnId="{5AD52892-EB18-4AB5-BD88-A6CAA4F3F037}">
      <dgm:prSet/>
      <dgm:spPr/>
      <dgm:t>
        <a:bodyPr/>
        <a:lstStyle/>
        <a:p>
          <a:endParaRPr lang="cs-CZ"/>
        </a:p>
      </dgm:t>
    </dgm:pt>
    <dgm:pt modelId="{DF2ABBA0-FB54-4B8E-B58F-54EC3719771C}" type="sibTrans" cxnId="{5AD52892-EB18-4AB5-BD88-A6CAA4F3F037}">
      <dgm:prSet/>
      <dgm:spPr>
        <a:solidFill>
          <a:srgbClr val="FFFFFF"/>
        </a:solidFill>
      </dgm:spPr>
      <dgm:t>
        <a:bodyPr/>
        <a:lstStyle/>
        <a:p>
          <a:endParaRPr lang="cs-CZ"/>
        </a:p>
      </dgm:t>
    </dgm:pt>
    <dgm:pt modelId="{75997124-8791-4A67-88E4-639E4433E7DD}">
      <dgm:prSet phldrT="[Text]"/>
      <dgm:spPr/>
      <dgm:t>
        <a:bodyPr/>
        <a:lstStyle/>
        <a:p>
          <a:r>
            <a:rPr lang="cs-CZ" dirty="0"/>
            <a:t>Rozdělení</a:t>
          </a:r>
        </a:p>
        <a:p>
          <a:r>
            <a:rPr lang="cs-CZ" dirty="0"/>
            <a:t>vs.</a:t>
          </a:r>
        </a:p>
        <a:p>
          <a:r>
            <a:rPr lang="cs-CZ" dirty="0"/>
            <a:t>spojení</a:t>
          </a:r>
        </a:p>
      </dgm:t>
    </dgm:pt>
    <dgm:pt modelId="{ACD11A0D-7537-4F04-B41C-AA67CC723247}" type="parTrans" cxnId="{B363AB03-8D11-4F4E-A2E1-4A788CDA8F81}">
      <dgm:prSet/>
      <dgm:spPr/>
      <dgm:t>
        <a:bodyPr/>
        <a:lstStyle/>
        <a:p>
          <a:endParaRPr lang="cs-CZ"/>
        </a:p>
      </dgm:t>
    </dgm:pt>
    <dgm:pt modelId="{BC2CCE6F-11E1-413E-91E6-87065A9C232F}" type="sibTrans" cxnId="{B363AB03-8D11-4F4E-A2E1-4A788CDA8F81}">
      <dgm:prSet/>
      <dgm:spPr>
        <a:solidFill>
          <a:srgbClr val="FFFFFF"/>
        </a:solidFill>
      </dgm:spPr>
      <dgm:t>
        <a:bodyPr/>
        <a:lstStyle/>
        <a:p>
          <a:endParaRPr lang="cs-CZ"/>
        </a:p>
      </dgm:t>
    </dgm:pt>
    <dgm:pt modelId="{13F0DA54-63D5-4975-B486-7D73BA1679F9}">
      <dgm:prSet phldrT="[Text]"/>
      <dgm:spPr/>
      <dgm:t>
        <a:bodyPr/>
        <a:lstStyle/>
        <a:p>
          <a:r>
            <a:rPr lang="cs-CZ" dirty="0"/>
            <a:t>Bez průběžného čerpání</a:t>
          </a:r>
        </a:p>
      </dgm:t>
    </dgm:pt>
    <dgm:pt modelId="{41919E35-E7F5-4CF8-B895-084F50E9E55C}" type="parTrans" cxnId="{E1C3DEF3-496D-4380-B7BB-CBD045F0F997}">
      <dgm:prSet/>
      <dgm:spPr/>
      <dgm:t>
        <a:bodyPr/>
        <a:lstStyle/>
        <a:p>
          <a:endParaRPr lang="cs-CZ"/>
        </a:p>
      </dgm:t>
    </dgm:pt>
    <dgm:pt modelId="{8ACA3320-C7E5-481D-A51E-59B2CEC6BF9F}" type="sibTrans" cxnId="{E1C3DEF3-496D-4380-B7BB-CBD045F0F997}">
      <dgm:prSet/>
      <dgm:spPr/>
      <dgm:t>
        <a:bodyPr/>
        <a:lstStyle/>
        <a:p>
          <a:endParaRPr lang="cs-CZ"/>
        </a:p>
      </dgm:t>
    </dgm:pt>
    <dgm:pt modelId="{4D8AAB36-2FAD-4555-9DC9-CCCD0BF112A9}">
      <dgm:prSet phldrT="[Text]"/>
      <dgm:spPr/>
      <dgm:t>
        <a:bodyPr/>
        <a:lstStyle/>
        <a:p>
          <a:r>
            <a:rPr lang="cs-CZ" dirty="0"/>
            <a:t>EPC jednací řízení s uveřejněním</a:t>
          </a:r>
        </a:p>
      </dgm:t>
    </dgm:pt>
    <dgm:pt modelId="{C595E625-B78E-496D-BF26-9A520FF89E98}" type="parTrans" cxnId="{8FE25173-9107-4979-A1F6-A71FF5C7C1E4}">
      <dgm:prSet/>
      <dgm:spPr/>
      <dgm:t>
        <a:bodyPr/>
        <a:lstStyle/>
        <a:p>
          <a:endParaRPr lang="cs-CZ"/>
        </a:p>
      </dgm:t>
    </dgm:pt>
    <dgm:pt modelId="{D7731EF4-A758-44D0-9BB3-83FEC8B868D2}" type="sibTrans" cxnId="{8FE25173-9107-4979-A1F6-A71FF5C7C1E4}">
      <dgm:prSet/>
      <dgm:spPr>
        <a:solidFill>
          <a:srgbClr val="FFFFFF"/>
        </a:solidFill>
      </dgm:spPr>
      <dgm:t>
        <a:bodyPr/>
        <a:lstStyle/>
        <a:p>
          <a:endParaRPr lang="cs-CZ"/>
        </a:p>
      </dgm:t>
    </dgm:pt>
    <dgm:pt modelId="{6E88B7FD-3852-4D6E-A54D-C36C03CBB472}" type="pres">
      <dgm:prSet presAssocID="{F88A1FB5-08E6-4DE9-9997-AA2423B3FA65}" presName="Name0" presStyleCnt="0">
        <dgm:presLayoutVars>
          <dgm:dir/>
          <dgm:resizeHandles val="exact"/>
        </dgm:presLayoutVars>
      </dgm:prSet>
      <dgm:spPr/>
    </dgm:pt>
    <dgm:pt modelId="{12465E82-8603-4CCF-9D13-A1D027DE49FC}" type="pres">
      <dgm:prSet presAssocID="{A1B8D8B7-8D1B-40A5-A427-48C878094C67}" presName="node" presStyleLbl="node1" presStyleIdx="0" presStyleCnt="5">
        <dgm:presLayoutVars>
          <dgm:bulletEnabled val="1"/>
        </dgm:presLayoutVars>
      </dgm:prSet>
      <dgm:spPr/>
    </dgm:pt>
    <dgm:pt modelId="{2C65CE5B-5EAA-45AF-866C-02232CB85106}" type="pres">
      <dgm:prSet presAssocID="{310C5A2A-8835-415B-8139-813939D7DADC}" presName="sibTrans" presStyleLbl="sibTrans2D1" presStyleIdx="0" presStyleCnt="4" custLinFactNeighborX="12303" custLinFactNeighborY="-24852"/>
      <dgm:spPr/>
    </dgm:pt>
    <dgm:pt modelId="{8266A10D-FF01-41FF-AA16-4E800ED56ED9}" type="pres">
      <dgm:prSet presAssocID="{310C5A2A-8835-415B-8139-813939D7DADC}" presName="connectorText" presStyleLbl="sibTrans2D1" presStyleIdx="0" presStyleCnt="4"/>
      <dgm:spPr/>
    </dgm:pt>
    <dgm:pt modelId="{6BDDBED9-E56D-4E1B-970B-013E430371BA}" type="pres">
      <dgm:prSet presAssocID="{FD8EABE0-8A09-45A9-B16D-BDEBB96DCDD9}" presName="node" presStyleLbl="node1" presStyleIdx="1" presStyleCnt="5">
        <dgm:presLayoutVars>
          <dgm:bulletEnabled val="1"/>
        </dgm:presLayoutVars>
      </dgm:prSet>
      <dgm:spPr/>
    </dgm:pt>
    <dgm:pt modelId="{3B5C43CC-5883-4641-8694-1B08BBAC4E97}" type="pres">
      <dgm:prSet presAssocID="{DF2ABBA0-FB54-4B8E-B58F-54EC3719771C}" presName="sibTrans" presStyleLbl="sibTrans2D1" presStyleIdx="1" presStyleCnt="4"/>
      <dgm:spPr/>
    </dgm:pt>
    <dgm:pt modelId="{950A134B-404A-4482-ADBD-138DC61F1BF4}" type="pres">
      <dgm:prSet presAssocID="{DF2ABBA0-FB54-4B8E-B58F-54EC3719771C}" presName="connectorText" presStyleLbl="sibTrans2D1" presStyleIdx="1" presStyleCnt="4"/>
      <dgm:spPr/>
    </dgm:pt>
    <dgm:pt modelId="{3B3158D9-0D69-4DBD-AC5F-EC07D5CA699B}" type="pres">
      <dgm:prSet presAssocID="{75997124-8791-4A67-88E4-639E4433E7DD}" presName="node" presStyleLbl="node1" presStyleIdx="2" presStyleCnt="5">
        <dgm:presLayoutVars>
          <dgm:bulletEnabled val="1"/>
        </dgm:presLayoutVars>
      </dgm:prSet>
      <dgm:spPr/>
    </dgm:pt>
    <dgm:pt modelId="{3F5C8FB8-A57C-499A-B2A3-B6B401B59C38}" type="pres">
      <dgm:prSet presAssocID="{BC2CCE6F-11E1-413E-91E6-87065A9C232F}" presName="sibTrans" presStyleLbl="sibTrans2D1" presStyleIdx="2" presStyleCnt="4"/>
      <dgm:spPr/>
    </dgm:pt>
    <dgm:pt modelId="{8FBDA5D6-5E70-4225-B248-56929D783375}" type="pres">
      <dgm:prSet presAssocID="{BC2CCE6F-11E1-413E-91E6-87065A9C232F}" presName="connectorText" presStyleLbl="sibTrans2D1" presStyleIdx="2" presStyleCnt="4"/>
      <dgm:spPr/>
    </dgm:pt>
    <dgm:pt modelId="{18EC0691-8426-4648-8678-0F3631228C95}" type="pres">
      <dgm:prSet presAssocID="{4D8AAB36-2FAD-4555-9DC9-CCCD0BF112A9}" presName="node" presStyleLbl="node1" presStyleIdx="3" presStyleCnt="5">
        <dgm:presLayoutVars>
          <dgm:bulletEnabled val="1"/>
        </dgm:presLayoutVars>
      </dgm:prSet>
      <dgm:spPr/>
    </dgm:pt>
    <dgm:pt modelId="{F2A5B5E5-5CC8-402D-ADC7-51470AA25930}" type="pres">
      <dgm:prSet presAssocID="{D7731EF4-A758-44D0-9BB3-83FEC8B868D2}" presName="sibTrans" presStyleLbl="sibTrans2D1" presStyleIdx="3" presStyleCnt="4"/>
      <dgm:spPr/>
    </dgm:pt>
    <dgm:pt modelId="{0E934D8E-0B73-4ED7-921D-39430F13409F}" type="pres">
      <dgm:prSet presAssocID="{D7731EF4-A758-44D0-9BB3-83FEC8B868D2}" presName="connectorText" presStyleLbl="sibTrans2D1" presStyleIdx="3" presStyleCnt="4"/>
      <dgm:spPr/>
    </dgm:pt>
    <dgm:pt modelId="{3C72E027-8398-4CCC-A1C4-F7CFE8C9D50D}" type="pres">
      <dgm:prSet presAssocID="{13F0DA54-63D5-4975-B486-7D73BA1679F9}" presName="node" presStyleLbl="node1" presStyleIdx="4" presStyleCnt="5">
        <dgm:presLayoutVars>
          <dgm:bulletEnabled val="1"/>
        </dgm:presLayoutVars>
      </dgm:prSet>
      <dgm:spPr/>
    </dgm:pt>
  </dgm:ptLst>
  <dgm:cxnLst>
    <dgm:cxn modelId="{32102702-B6CE-4553-AFCF-D2E63B12ADDD}" type="presOf" srcId="{BC2CCE6F-11E1-413E-91E6-87065A9C232F}" destId="{3F5C8FB8-A57C-499A-B2A3-B6B401B59C38}" srcOrd="0" destOrd="0" presId="urn:microsoft.com/office/officeart/2005/8/layout/process1"/>
    <dgm:cxn modelId="{50034E02-612A-4243-90CF-5CCA8BD11D28}" type="presOf" srcId="{D7731EF4-A758-44D0-9BB3-83FEC8B868D2}" destId="{0E934D8E-0B73-4ED7-921D-39430F13409F}" srcOrd="1" destOrd="0" presId="urn:microsoft.com/office/officeart/2005/8/layout/process1"/>
    <dgm:cxn modelId="{B363AB03-8D11-4F4E-A2E1-4A788CDA8F81}" srcId="{F88A1FB5-08E6-4DE9-9997-AA2423B3FA65}" destId="{75997124-8791-4A67-88E4-639E4433E7DD}" srcOrd="2" destOrd="0" parTransId="{ACD11A0D-7537-4F04-B41C-AA67CC723247}" sibTransId="{BC2CCE6F-11E1-413E-91E6-87065A9C232F}"/>
    <dgm:cxn modelId="{6324660F-D7E1-4964-B513-E0CBD2C8EC84}" type="presOf" srcId="{310C5A2A-8835-415B-8139-813939D7DADC}" destId="{8266A10D-FF01-41FF-AA16-4E800ED56ED9}" srcOrd="1" destOrd="0" presId="urn:microsoft.com/office/officeart/2005/8/layout/process1"/>
    <dgm:cxn modelId="{7019E429-7A38-4B6C-A267-5B31CD4737D6}" srcId="{F88A1FB5-08E6-4DE9-9997-AA2423B3FA65}" destId="{A1B8D8B7-8D1B-40A5-A427-48C878094C67}" srcOrd="0" destOrd="0" parTransId="{AD8774B4-AAD2-4255-A572-F25159935E1B}" sibTransId="{310C5A2A-8835-415B-8139-813939D7DADC}"/>
    <dgm:cxn modelId="{0DA85E2D-D19F-44BB-BAFF-B4CD88BDF738}" type="presOf" srcId="{BC2CCE6F-11E1-413E-91E6-87065A9C232F}" destId="{8FBDA5D6-5E70-4225-B248-56929D783375}" srcOrd="1" destOrd="0" presId="urn:microsoft.com/office/officeart/2005/8/layout/process1"/>
    <dgm:cxn modelId="{398C1A60-7FCE-4BBE-86AA-F0254DCA0858}" type="presOf" srcId="{75997124-8791-4A67-88E4-639E4433E7DD}" destId="{3B3158D9-0D69-4DBD-AC5F-EC07D5CA699B}" srcOrd="0" destOrd="0" presId="urn:microsoft.com/office/officeart/2005/8/layout/process1"/>
    <dgm:cxn modelId="{30625460-3E3D-4182-BC3C-DF18F523DE60}" type="presOf" srcId="{F88A1FB5-08E6-4DE9-9997-AA2423B3FA65}" destId="{6E88B7FD-3852-4D6E-A54D-C36C03CBB472}" srcOrd="0" destOrd="0" presId="urn:microsoft.com/office/officeart/2005/8/layout/process1"/>
    <dgm:cxn modelId="{93C34F41-7A73-4845-BAD0-9EE663C6CAE2}" type="presOf" srcId="{DF2ABBA0-FB54-4B8E-B58F-54EC3719771C}" destId="{950A134B-404A-4482-ADBD-138DC61F1BF4}" srcOrd="1" destOrd="0" presId="urn:microsoft.com/office/officeart/2005/8/layout/process1"/>
    <dgm:cxn modelId="{4A95EB44-2D50-4595-8DD7-3288E003322B}" type="presOf" srcId="{D7731EF4-A758-44D0-9BB3-83FEC8B868D2}" destId="{F2A5B5E5-5CC8-402D-ADC7-51470AA25930}" srcOrd="0" destOrd="0" presId="urn:microsoft.com/office/officeart/2005/8/layout/process1"/>
    <dgm:cxn modelId="{8FE25173-9107-4979-A1F6-A71FF5C7C1E4}" srcId="{F88A1FB5-08E6-4DE9-9997-AA2423B3FA65}" destId="{4D8AAB36-2FAD-4555-9DC9-CCCD0BF112A9}" srcOrd="3" destOrd="0" parTransId="{C595E625-B78E-496D-BF26-9A520FF89E98}" sibTransId="{D7731EF4-A758-44D0-9BB3-83FEC8B868D2}"/>
    <dgm:cxn modelId="{5AD52892-EB18-4AB5-BD88-A6CAA4F3F037}" srcId="{F88A1FB5-08E6-4DE9-9997-AA2423B3FA65}" destId="{FD8EABE0-8A09-45A9-B16D-BDEBB96DCDD9}" srcOrd="1" destOrd="0" parTransId="{644B301F-0A03-47B0-B83C-4AF4AD53894B}" sibTransId="{DF2ABBA0-FB54-4B8E-B58F-54EC3719771C}"/>
    <dgm:cxn modelId="{0FD38798-F723-4B7E-8719-72A13A084F68}" type="presOf" srcId="{A1B8D8B7-8D1B-40A5-A427-48C878094C67}" destId="{12465E82-8603-4CCF-9D13-A1D027DE49FC}" srcOrd="0" destOrd="0" presId="urn:microsoft.com/office/officeart/2005/8/layout/process1"/>
    <dgm:cxn modelId="{72CC9A98-1152-4E28-AE38-0A2B21A99D7C}" type="presOf" srcId="{310C5A2A-8835-415B-8139-813939D7DADC}" destId="{2C65CE5B-5EAA-45AF-866C-02232CB85106}" srcOrd="0" destOrd="0" presId="urn:microsoft.com/office/officeart/2005/8/layout/process1"/>
    <dgm:cxn modelId="{43D8B39E-883A-43AD-B7FF-640856630A22}" type="presOf" srcId="{4D8AAB36-2FAD-4555-9DC9-CCCD0BF112A9}" destId="{18EC0691-8426-4648-8678-0F3631228C95}" srcOrd="0" destOrd="0" presId="urn:microsoft.com/office/officeart/2005/8/layout/process1"/>
    <dgm:cxn modelId="{8611E7A7-7C11-43F9-9630-1A2FEDB8DED0}" type="presOf" srcId="{DF2ABBA0-FB54-4B8E-B58F-54EC3719771C}" destId="{3B5C43CC-5883-4641-8694-1B08BBAC4E97}" srcOrd="0" destOrd="0" presId="urn:microsoft.com/office/officeart/2005/8/layout/process1"/>
    <dgm:cxn modelId="{C460FEBB-4527-4F6F-965E-7A98D5000852}" type="presOf" srcId="{13F0DA54-63D5-4975-B486-7D73BA1679F9}" destId="{3C72E027-8398-4CCC-A1C4-F7CFE8C9D50D}" srcOrd="0" destOrd="0" presId="urn:microsoft.com/office/officeart/2005/8/layout/process1"/>
    <dgm:cxn modelId="{8BE0C2E6-E93E-4C64-B909-EF2D4140A5A8}" type="presOf" srcId="{FD8EABE0-8A09-45A9-B16D-BDEBB96DCDD9}" destId="{6BDDBED9-E56D-4E1B-970B-013E430371BA}" srcOrd="0" destOrd="0" presId="urn:microsoft.com/office/officeart/2005/8/layout/process1"/>
    <dgm:cxn modelId="{E1C3DEF3-496D-4380-B7BB-CBD045F0F997}" srcId="{F88A1FB5-08E6-4DE9-9997-AA2423B3FA65}" destId="{13F0DA54-63D5-4975-B486-7D73BA1679F9}" srcOrd="4" destOrd="0" parTransId="{41919E35-E7F5-4CF8-B895-084F50E9E55C}" sibTransId="{8ACA3320-C7E5-481D-A51E-59B2CEC6BF9F}"/>
    <dgm:cxn modelId="{801B5023-E7F0-4FDF-9AA3-8269438B27E2}" type="presParOf" srcId="{6E88B7FD-3852-4D6E-A54D-C36C03CBB472}" destId="{12465E82-8603-4CCF-9D13-A1D027DE49FC}" srcOrd="0" destOrd="0" presId="urn:microsoft.com/office/officeart/2005/8/layout/process1"/>
    <dgm:cxn modelId="{EC2EC347-31FE-4A7A-9A2B-906119071504}" type="presParOf" srcId="{6E88B7FD-3852-4D6E-A54D-C36C03CBB472}" destId="{2C65CE5B-5EAA-45AF-866C-02232CB85106}" srcOrd="1" destOrd="0" presId="urn:microsoft.com/office/officeart/2005/8/layout/process1"/>
    <dgm:cxn modelId="{02BC6713-1AE6-4B48-8048-219554D161B5}" type="presParOf" srcId="{2C65CE5B-5EAA-45AF-866C-02232CB85106}" destId="{8266A10D-FF01-41FF-AA16-4E800ED56ED9}" srcOrd="0" destOrd="0" presId="urn:microsoft.com/office/officeart/2005/8/layout/process1"/>
    <dgm:cxn modelId="{0C51A6D7-D688-48A6-9E97-56AF8D1BEB26}" type="presParOf" srcId="{6E88B7FD-3852-4D6E-A54D-C36C03CBB472}" destId="{6BDDBED9-E56D-4E1B-970B-013E430371BA}" srcOrd="2" destOrd="0" presId="urn:microsoft.com/office/officeart/2005/8/layout/process1"/>
    <dgm:cxn modelId="{22A7D5CD-7063-481D-8855-22EBCB87E3CA}" type="presParOf" srcId="{6E88B7FD-3852-4D6E-A54D-C36C03CBB472}" destId="{3B5C43CC-5883-4641-8694-1B08BBAC4E97}" srcOrd="3" destOrd="0" presId="urn:microsoft.com/office/officeart/2005/8/layout/process1"/>
    <dgm:cxn modelId="{2CCBDB17-C54B-4C2E-B12D-E2F93B0FC8E7}" type="presParOf" srcId="{3B5C43CC-5883-4641-8694-1B08BBAC4E97}" destId="{950A134B-404A-4482-ADBD-138DC61F1BF4}" srcOrd="0" destOrd="0" presId="urn:microsoft.com/office/officeart/2005/8/layout/process1"/>
    <dgm:cxn modelId="{A3AD0ADE-A6CD-423F-B6E6-62D845C7CF54}" type="presParOf" srcId="{6E88B7FD-3852-4D6E-A54D-C36C03CBB472}" destId="{3B3158D9-0D69-4DBD-AC5F-EC07D5CA699B}" srcOrd="4" destOrd="0" presId="urn:microsoft.com/office/officeart/2005/8/layout/process1"/>
    <dgm:cxn modelId="{B9E017C1-7450-45C4-A862-AA8F7936957B}" type="presParOf" srcId="{6E88B7FD-3852-4D6E-A54D-C36C03CBB472}" destId="{3F5C8FB8-A57C-499A-B2A3-B6B401B59C38}" srcOrd="5" destOrd="0" presId="urn:microsoft.com/office/officeart/2005/8/layout/process1"/>
    <dgm:cxn modelId="{A57B6406-20FC-4EFD-9869-D2685F5B9B01}" type="presParOf" srcId="{3F5C8FB8-A57C-499A-B2A3-B6B401B59C38}" destId="{8FBDA5D6-5E70-4225-B248-56929D783375}" srcOrd="0" destOrd="0" presId="urn:microsoft.com/office/officeart/2005/8/layout/process1"/>
    <dgm:cxn modelId="{8D41C015-E8CB-4682-B340-DBE2BC4217E5}" type="presParOf" srcId="{6E88B7FD-3852-4D6E-A54D-C36C03CBB472}" destId="{18EC0691-8426-4648-8678-0F3631228C95}" srcOrd="6" destOrd="0" presId="urn:microsoft.com/office/officeart/2005/8/layout/process1"/>
    <dgm:cxn modelId="{22892322-53DB-4490-8186-4F9359817FFF}" type="presParOf" srcId="{6E88B7FD-3852-4D6E-A54D-C36C03CBB472}" destId="{F2A5B5E5-5CC8-402D-ADC7-51470AA25930}" srcOrd="7" destOrd="0" presId="urn:microsoft.com/office/officeart/2005/8/layout/process1"/>
    <dgm:cxn modelId="{901B9EDA-5036-4236-97C3-53A809C3BA18}" type="presParOf" srcId="{F2A5B5E5-5CC8-402D-ADC7-51470AA25930}" destId="{0E934D8E-0B73-4ED7-921D-39430F13409F}" srcOrd="0" destOrd="0" presId="urn:microsoft.com/office/officeart/2005/8/layout/process1"/>
    <dgm:cxn modelId="{5C81C583-A00D-4A45-A900-BC980F62C309}" type="presParOf" srcId="{6E88B7FD-3852-4D6E-A54D-C36C03CBB472}" destId="{3C72E027-8398-4CCC-A1C4-F7CFE8C9D50D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13D84-9400-45F2-8C17-129AFAD87E98}">
      <dsp:nvSpPr>
        <dsp:cNvPr id="0" name=""/>
        <dsp:cNvSpPr/>
      </dsp:nvSpPr>
      <dsp:spPr>
        <a:xfrm>
          <a:off x="4113" y="1202399"/>
          <a:ext cx="1275258" cy="1267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Výběr poradce a/nebo grantové agentury</a:t>
          </a:r>
        </a:p>
      </dsp:txBody>
      <dsp:txXfrm>
        <a:off x="41231" y="1239517"/>
        <a:ext cx="1201022" cy="1193052"/>
      </dsp:txXfrm>
    </dsp:sp>
    <dsp:sp modelId="{62E9E0D4-F1F5-4988-BCDD-5C0B6330F526}">
      <dsp:nvSpPr>
        <dsp:cNvPr id="0" name=""/>
        <dsp:cNvSpPr/>
      </dsp:nvSpPr>
      <dsp:spPr>
        <a:xfrm>
          <a:off x="1406898" y="1677911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300" kern="1200"/>
        </a:p>
      </dsp:txBody>
      <dsp:txXfrm>
        <a:off x="1406898" y="1741164"/>
        <a:ext cx="189248" cy="189758"/>
      </dsp:txXfrm>
    </dsp:sp>
    <dsp:sp modelId="{0A24FC63-3786-4615-B4BF-05F18578DA11}">
      <dsp:nvSpPr>
        <dsp:cNvPr id="0" name=""/>
        <dsp:cNvSpPr/>
      </dsp:nvSpPr>
      <dsp:spPr>
        <a:xfrm>
          <a:off x="1789476" y="1202399"/>
          <a:ext cx="1275258" cy="1267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EP / vhodnost EPC / projektová studie</a:t>
          </a:r>
        </a:p>
      </dsp:txBody>
      <dsp:txXfrm>
        <a:off x="1826594" y="1239517"/>
        <a:ext cx="1201022" cy="1193052"/>
      </dsp:txXfrm>
    </dsp:sp>
    <dsp:sp modelId="{ABD47FDE-8E39-4F16-8DB8-AD30E9B35746}">
      <dsp:nvSpPr>
        <dsp:cNvPr id="0" name=""/>
        <dsp:cNvSpPr/>
      </dsp:nvSpPr>
      <dsp:spPr>
        <a:xfrm>
          <a:off x="3192260" y="1677911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300" kern="1200"/>
        </a:p>
      </dsp:txBody>
      <dsp:txXfrm>
        <a:off x="3192260" y="1741164"/>
        <a:ext cx="189248" cy="189758"/>
      </dsp:txXfrm>
    </dsp:sp>
    <dsp:sp modelId="{95586DD3-CBB0-497E-BEC4-E9AF7615B6A2}">
      <dsp:nvSpPr>
        <dsp:cNvPr id="0" name=""/>
        <dsp:cNvSpPr/>
      </dsp:nvSpPr>
      <dsp:spPr>
        <a:xfrm>
          <a:off x="3574838" y="1202399"/>
          <a:ext cx="1275258" cy="1267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Zpracování PD / ZD</a:t>
          </a:r>
        </a:p>
      </dsp:txBody>
      <dsp:txXfrm>
        <a:off x="3611956" y="1239517"/>
        <a:ext cx="1201022" cy="1193052"/>
      </dsp:txXfrm>
    </dsp:sp>
    <dsp:sp modelId="{9A7D4B9A-CC3B-4E28-8776-FD1CCB94E10D}">
      <dsp:nvSpPr>
        <dsp:cNvPr id="0" name=""/>
        <dsp:cNvSpPr/>
      </dsp:nvSpPr>
      <dsp:spPr>
        <a:xfrm>
          <a:off x="4977623" y="1677911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300" kern="1200"/>
        </a:p>
      </dsp:txBody>
      <dsp:txXfrm>
        <a:off x="4977623" y="1741164"/>
        <a:ext cx="189248" cy="189758"/>
      </dsp:txXfrm>
    </dsp:sp>
    <dsp:sp modelId="{006D040B-A1A7-4E1A-832E-86C59619F59E}">
      <dsp:nvSpPr>
        <dsp:cNvPr id="0" name=""/>
        <dsp:cNvSpPr/>
      </dsp:nvSpPr>
      <dsp:spPr>
        <a:xfrm>
          <a:off x="5360200" y="1202399"/>
          <a:ext cx="1275258" cy="1267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Veřejné zakázky</a:t>
          </a:r>
        </a:p>
      </dsp:txBody>
      <dsp:txXfrm>
        <a:off x="5397318" y="1239517"/>
        <a:ext cx="1201022" cy="1193052"/>
      </dsp:txXfrm>
    </dsp:sp>
    <dsp:sp modelId="{5CB87D68-F61A-4DB6-B249-3FC3DDD0529B}">
      <dsp:nvSpPr>
        <dsp:cNvPr id="0" name=""/>
        <dsp:cNvSpPr/>
      </dsp:nvSpPr>
      <dsp:spPr>
        <a:xfrm>
          <a:off x="6762985" y="1677911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300" kern="1200"/>
        </a:p>
      </dsp:txBody>
      <dsp:txXfrm>
        <a:off x="6762985" y="1741164"/>
        <a:ext cx="189248" cy="189758"/>
      </dsp:txXfrm>
    </dsp:sp>
    <dsp:sp modelId="{ED1EBEFE-0A10-4AAC-A902-10C1AD252262}">
      <dsp:nvSpPr>
        <dsp:cNvPr id="0" name=""/>
        <dsp:cNvSpPr/>
      </dsp:nvSpPr>
      <dsp:spPr>
        <a:xfrm>
          <a:off x="7145563" y="1202399"/>
          <a:ext cx="1275258" cy="12672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/>
            <a:t>Realizace</a:t>
          </a:r>
        </a:p>
      </dsp:txBody>
      <dsp:txXfrm>
        <a:off x="7182681" y="1239517"/>
        <a:ext cx="1201022" cy="11930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65E82-8603-4CCF-9D13-A1D027DE49FC}">
      <dsp:nvSpPr>
        <dsp:cNvPr id="0" name=""/>
        <dsp:cNvSpPr/>
      </dsp:nvSpPr>
      <dsp:spPr>
        <a:xfrm>
          <a:off x="4113" y="1559755"/>
          <a:ext cx="1275258" cy="9444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Ideálně rovnou na celý proces</a:t>
          </a:r>
        </a:p>
      </dsp:txBody>
      <dsp:txXfrm>
        <a:off x="31776" y="1587418"/>
        <a:ext cx="1219932" cy="889162"/>
      </dsp:txXfrm>
    </dsp:sp>
    <dsp:sp modelId="{2C65CE5B-5EAA-45AF-866C-02232CB85106}">
      <dsp:nvSpPr>
        <dsp:cNvPr id="0" name=""/>
        <dsp:cNvSpPr/>
      </dsp:nvSpPr>
      <dsp:spPr>
        <a:xfrm>
          <a:off x="1440160" y="1795269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200" kern="1200"/>
        </a:p>
      </dsp:txBody>
      <dsp:txXfrm>
        <a:off x="1440160" y="1858522"/>
        <a:ext cx="189248" cy="189758"/>
      </dsp:txXfrm>
    </dsp:sp>
    <dsp:sp modelId="{6BDDBED9-E56D-4E1B-970B-013E430371BA}">
      <dsp:nvSpPr>
        <dsp:cNvPr id="0" name=""/>
        <dsp:cNvSpPr/>
      </dsp:nvSpPr>
      <dsp:spPr>
        <a:xfrm>
          <a:off x="1789476" y="1559755"/>
          <a:ext cx="1275258" cy="9444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Možnost získat dotaci z EFEKT</a:t>
          </a:r>
        </a:p>
      </dsp:txBody>
      <dsp:txXfrm>
        <a:off x="1817139" y="1587418"/>
        <a:ext cx="1219932" cy="889162"/>
      </dsp:txXfrm>
    </dsp:sp>
    <dsp:sp modelId="{3B5C43CC-5883-4641-8694-1B08BBAC4E97}">
      <dsp:nvSpPr>
        <dsp:cNvPr id="0" name=""/>
        <dsp:cNvSpPr/>
      </dsp:nvSpPr>
      <dsp:spPr>
        <a:xfrm>
          <a:off x="3192260" y="1873867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200" kern="1200"/>
        </a:p>
      </dsp:txBody>
      <dsp:txXfrm>
        <a:off x="3192260" y="1937120"/>
        <a:ext cx="189248" cy="189758"/>
      </dsp:txXfrm>
    </dsp:sp>
    <dsp:sp modelId="{3B3158D9-0D69-4DBD-AC5F-EC07D5CA699B}">
      <dsp:nvSpPr>
        <dsp:cNvPr id="0" name=""/>
        <dsp:cNvSpPr/>
      </dsp:nvSpPr>
      <dsp:spPr>
        <a:xfrm>
          <a:off x="3574838" y="1559755"/>
          <a:ext cx="1275258" cy="9444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Rozdělení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vs.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spojení</a:t>
          </a:r>
        </a:p>
      </dsp:txBody>
      <dsp:txXfrm>
        <a:off x="3602501" y="1587418"/>
        <a:ext cx="1219932" cy="889162"/>
      </dsp:txXfrm>
    </dsp:sp>
    <dsp:sp modelId="{3F5C8FB8-A57C-499A-B2A3-B6B401B59C38}">
      <dsp:nvSpPr>
        <dsp:cNvPr id="0" name=""/>
        <dsp:cNvSpPr/>
      </dsp:nvSpPr>
      <dsp:spPr>
        <a:xfrm>
          <a:off x="4977623" y="1873867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200" kern="1200"/>
        </a:p>
      </dsp:txBody>
      <dsp:txXfrm>
        <a:off x="4977623" y="1937120"/>
        <a:ext cx="189248" cy="189758"/>
      </dsp:txXfrm>
    </dsp:sp>
    <dsp:sp modelId="{18EC0691-8426-4648-8678-0F3631228C95}">
      <dsp:nvSpPr>
        <dsp:cNvPr id="0" name=""/>
        <dsp:cNvSpPr/>
      </dsp:nvSpPr>
      <dsp:spPr>
        <a:xfrm>
          <a:off x="5360200" y="1559755"/>
          <a:ext cx="1275258" cy="9444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EPC jednací řízení s uveřejněním</a:t>
          </a:r>
        </a:p>
      </dsp:txBody>
      <dsp:txXfrm>
        <a:off x="5387863" y="1587418"/>
        <a:ext cx="1219932" cy="889162"/>
      </dsp:txXfrm>
    </dsp:sp>
    <dsp:sp modelId="{F2A5B5E5-5CC8-402D-ADC7-51470AA25930}">
      <dsp:nvSpPr>
        <dsp:cNvPr id="0" name=""/>
        <dsp:cNvSpPr/>
      </dsp:nvSpPr>
      <dsp:spPr>
        <a:xfrm>
          <a:off x="6762985" y="1873867"/>
          <a:ext cx="270354" cy="316264"/>
        </a:xfrm>
        <a:prstGeom prst="rightArrow">
          <a:avLst>
            <a:gd name="adj1" fmla="val 60000"/>
            <a:gd name="adj2" fmla="val 50000"/>
          </a:avLst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200" kern="1200"/>
        </a:p>
      </dsp:txBody>
      <dsp:txXfrm>
        <a:off x="6762985" y="1937120"/>
        <a:ext cx="189248" cy="189758"/>
      </dsp:txXfrm>
    </dsp:sp>
    <dsp:sp modelId="{3C72E027-8398-4CCC-A1C4-F7CFE8C9D50D}">
      <dsp:nvSpPr>
        <dsp:cNvPr id="0" name=""/>
        <dsp:cNvSpPr/>
      </dsp:nvSpPr>
      <dsp:spPr>
        <a:xfrm>
          <a:off x="7145563" y="1559755"/>
          <a:ext cx="1275258" cy="9444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/>
            <a:t>Bez průběžného čerpání</a:t>
          </a:r>
        </a:p>
      </dsp:txBody>
      <dsp:txXfrm>
        <a:off x="7173226" y="1587418"/>
        <a:ext cx="1219932" cy="889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74530-62B5-4946-899E-989C8C21C67A}" type="datetimeFigureOut">
              <a:rPr lang="cs-CZ" smtClean="0"/>
              <a:t>26. 6. 2019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10A0F-8974-4FBE-83E2-D671DC57D6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9523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10C1676-75CC-47DF-B6F8-7B04CEB5C258}" type="datetimeFigureOut">
              <a:rPr lang="cs-CZ"/>
              <a:pPr>
                <a:defRPr/>
              </a:pPr>
              <a:t>26. 6. 2019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264F2C3-F260-4FCF-8ABC-65A4DB4F2F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6137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468000" y="3204000"/>
            <a:ext cx="8208000" cy="1512000"/>
          </a:xfrm>
        </p:spPr>
        <p:txBody>
          <a:bodyPr lIns="0" tIns="0" rIns="0" anchor="t" anchorCtr="0"/>
          <a:lstStyle>
            <a:lvl1pPr marL="0" indent="0" algn="l">
              <a:lnSpc>
                <a:spcPts val="2400"/>
              </a:lnSpc>
              <a:buNone/>
              <a:defRPr sz="2000" b="1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vložíte podnadpis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468000" y="1656000"/>
            <a:ext cx="8208000" cy="1512000"/>
          </a:xfrm>
        </p:spPr>
        <p:txBody>
          <a:bodyPr lIns="0" tIns="0" rIns="0" anchor="t" anchorCtr="0"/>
          <a:lstStyle>
            <a:lvl1pPr algn="l">
              <a:lnSpc>
                <a:spcPct val="100000"/>
              </a:lnSpc>
              <a:defRPr sz="3500" b="0" baseline="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 nadpis</a:t>
            </a: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5724000"/>
            <a:ext cx="8207375" cy="648000"/>
          </a:xfrm>
        </p:spPr>
        <p:txBody>
          <a:bodyPr/>
          <a:lstStyle>
            <a:lvl1pPr>
              <a:lnSpc>
                <a:spcPts val="2400"/>
              </a:lnSpc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cs-CZ" dirty="0"/>
              <a:t>Kliknutím vložíte jméno</a:t>
            </a:r>
            <a:br>
              <a:rPr lang="cs-CZ" dirty="0"/>
            </a:br>
            <a:r>
              <a:rPr lang="cs-CZ" dirty="0"/>
              <a:t>a funkci</a:t>
            </a:r>
          </a:p>
        </p:txBody>
      </p:sp>
      <p:sp>
        <p:nvSpPr>
          <p:cNvPr id="6" name="Oranžový pruh v zápatí">
            <a:extLst>
              <a:ext uri="{FF2B5EF4-FFF2-40B4-BE49-F238E27FC236}">
                <a16:creationId xmlns:a16="http://schemas.microsoft.com/office/drawing/2014/main" id="{A53923E3-CDC9-4A23-B35E-BA8464767394}"/>
              </a:ext>
            </a:extLst>
          </p:cNvPr>
          <p:cNvSpPr/>
          <p:nvPr userDrawn="1"/>
        </p:nvSpPr>
        <p:spPr>
          <a:xfrm>
            <a:off x="0" y="6606000"/>
            <a:ext cx="9144000" cy="25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Logo claim bílé">
            <a:extLst>
              <a:ext uri="{FF2B5EF4-FFF2-40B4-BE49-F238E27FC236}">
                <a16:creationId xmlns:a16="http://schemas.microsoft.com/office/drawing/2014/main" id="{D1AF142D-69BE-4C1E-9E44-DBD0A94740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46"/>
          <a:stretch/>
        </p:blipFill>
        <p:spPr>
          <a:xfrm>
            <a:off x="6512400" y="1314000"/>
            <a:ext cx="2186438" cy="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22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s poznámkou vesp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8208000" cy="421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6" hasCustomPrompt="1"/>
          </p:nvPr>
        </p:nvSpPr>
        <p:spPr>
          <a:xfrm>
            <a:off x="468313" y="5688000"/>
            <a:ext cx="8207375" cy="324000"/>
          </a:xfrm>
        </p:spPr>
        <p:txBody>
          <a:bodyPr/>
          <a:lstStyle>
            <a:lvl1pPr>
              <a:lnSpc>
                <a:spcPts val="1300"/>
              </a:lnSpc>
              <a:defRPr sz="1000"/>
            </a:lvl1pPr>
          </a:lstStyle>
          <a:p>
            <a:pPr lvl="0"/>
            <a:r>
              <a:rPr lang="cs-CZ" dirty="0"/>
              <a:t>Kliknutím lze vložit poznámku.</a:t>
            </a:r>
          </a:p>
        </p:txBody>
      </p:sp>
    </p:spTree>
    <p:extLst>
      <p:ext uri="{BB962C8B-B14F-4D97-AF65-F5344CB8AC3E}">
        <p14:creationId xmlns:p14="http://schemas.microsoft.com/office/powerpoint/2010/main" val="103854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000" y="352800"/>
            <a:ext cx="61344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6297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468000" y="3204000"/>
            <a:ext cx="8208000" cy="1512000"/>
          </a:xfrm>
        </p:spPr>
        <p:txBody>
          <a:bodyPr lIns="0" tIns="0" rIns="0" anchor="t" anchorCtr="0"/>
          <a:lstStyle>
            <a:lvl1pPr marL="0" indent="0" algn="l">
              <a:lnSpc>
                <a:spcPts val="2400"/>
              </a:lnSpc>
              <a:buNone/>
              <a:defRPr sz="2000" b="1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vložíte podnadpis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468000" y="1656000"/>
            <a:ext cx="8208000" cy="1512000"/>
          </a:xfrm>
        </p:spPr>
        <p:txBody>
          <a:bodyPr lIns="0" tIns="0" rIns="0" anchor="t" anchorCtr="0"/>
          <a:lstStyle>
            <a:lvl1pPr algn="l">
              <a:lnSpc>
                <a:spcPct val="100000"/>
              </a:lnSpc>
              <a:defRPr sz="3500" b="0" baseline="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</a:t>
            </a:r>
            <a:br>
              <a:rPr lang="cs-CZ" dirty="0"/>
            </a:br>
            <a:r>
              <a:rPr lang="cs-CZ" dirty="0"/>
              <a:t>vložíte nadpis</a:t>
            </a:r>
          </a:p>
        </p:txBody>
      </p:sp>
      <p:sp>
        <p:nvSpPr>
          <p:cNvPr id="6" name="Oranžový pruh v zápatí">
            <a:extLst>
              <a:ext uri="{FF2B5EF4-FFF2-40B4-BE49-F238E27FC236}">
                <a16:creationId xmlns:a16="http://schemas.microsoft.com/office/drawing/2014/main" id="{A53923E3-CDC9-4A23-B35E-BA8464767394}"/>
              </a:ext>
            </a:extLst>
          </p:cNvPr>
          <p:cNvSpPr/>
          <p:nvPr userDrawn="1"/>
        </p:nvSpPr>
        <p:spPr>
          <a:xfrm>
            <a:off x="0" y="6606000"/>
            <a:ext cx="9144000" cy="25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Logo claim bílé">
            <a:extLst>
              <a:ext uri="{FF2B5EF4-FFF2-40B4-BE49-F238E27FC236}">
                <a16:creationId xmlns:a16="http://schemas.microsoft.com/office/drawing/2014/main" id="{D1AF142D-69BE-4C1E-9E44-DBD0A94740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46"/>
          <a:stretch/>
        </p:blipFill>
        <p:spPr>
          <a:xfrm>
            <a:off x="6512400" y="1314000"/>
            <a:ext cx="2186438" cy="419600"/>
          </a:xfrm>
          <a:prstGeom prst="rect">
            <a:avLst/>
          </a:prstGeom>
        </p:spPr>
      </p:pic>
      <p:sp>
        <p:nvSpPr>
          <p:cNvPr id="7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68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000" y="352800"/>
            <a:ext cx="61344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393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ymetric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3870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4806000" y="1440000"/>
            <a:ext cx="3870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300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esymetric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5112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6048000" y="1440000"/>
            <a:ext cx="2628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721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 pod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1440000"/>
            <a:ext cx="4356000" cy="4572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5292000" y="1764000"/>
            <a:ext cx="3384000" cy="2160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 hasCustomPrompt="1"/>
          </p:nvPr>
        </p:nvSpPr>
        <p:spPr>
          <a:xfrm>
            <a:off x="5292000" y="1440000"/>
            <a:ext cx="3384000" cy="324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cs-CZ" dirty="0"/>
              <a:t>Kliknutím vložíte podnadpis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8" hasCustomPrompt="1"/>
          </p:nvPr>
        </p:nvSpPr>
        <p:spPr>
          <a:xfrm>
            <a:off x="5292725" y="3960000"/>
            <a:ext cx="3382963" cy="1404938"/>
          </a:xfrm>
          <a:solidFill>
            <a:schemeClr val="accent2"/>
          </a:solidFill>
        </p:spPr>
        <p:txBody>
          <a:bodyPr lIns="108000" tIns="108000" rIns="108000" bIns="108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vložíte text</a:t>
            </a:r>
          </a:p>
        </p:txBody>
      </p:sp>
      <p:sp>
        <p:nvSpPr>
          <p:cNvPr id="9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7093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s popisem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000" y="2448000"/>
            <a:ext cx="5112000" cy="3564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6048000" y="2448000"/>
            <a:ext cx="2628000" cy="3564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/>
          </p:nvPr>
        </p:nvSpPr>
        <p:spPr>
          <a:xfrm>
            <a:off x="468313" y="1440000"/>
            <a:ext cx="5111750" cy="9731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8"/>
          </p:nvPr>
        </p:nvSpPr>
        <p:spPr>
          <a:xfrm>
            <a:off x="6048000" y="1440000"/>
            <a:ext cx="2628000" cy="9731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00063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ázek vlevo, podnadpis a text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5040000" y="1764000"/>
            <a:ext cx="3636000" cy="2268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 hasCustomPrompt="1"/>
          </p:nvPr>
        </p:nvSpPr>
        <p:spPr>
          <a:xfrm>
            <a:off x="5040000" y="1440000"/>
            <a:ext cx="3636000" cy="324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cs-CZ" dirty="0"/>
              <a:t>Kliknutím vložíte podnadpis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4068000"/>
            <a:ext cx="4104000" cy="1404938"/>
          </a:xfrm>
          <a:solidFill>
            <a:schemeClr val="accent2"/>
          </a:solidFill>
        </p:spPr>
        <p:txBody>
          <a:bodyPr lIns="468000" tIns="108000" rIns="468000" bIns="108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vložíte text</a:t>
            </a:r>
          </a:p>
        </p:txBody>
      </p:sp>
      <p:sp>
        <p:nvSpPr>
          <p:cNvPr id="11" name="Zástupný symbol pro obrázek 10"/>
          <p:cNvSpPr>
            <a:spLocks noGrp="1"/>
          </p:cNvSpPr>
          <p:nvPr>
            <p:ph type="pic" sz="quarter" idx="19"/>
          </p:nvPr>
        </p:nvSpPr>
        <p:spPr>
          <a:xfrm>
            <a:off x="0" y="1440000"/>
            <a:ext cx="4572000" cy="5166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9688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rázky vedle sebe, popis d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obrázek 7"/>
          <p:cNvSpPr>
            <a:spLocks noGrp="1"/>
          </p:cNvSpPr>
          <p:nvPr>
            <p:ph type="pic" sz="quarter" idx="16"/>
          </p:nvPr>
        </p:nvSpPr>
        <p:spPr>
          <a:xfrm>
            <a:off x="468000" y="1440000"/>
            <a:ext cx="4537075" cy="35280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7" hasCustomPrompt="1"/>
          </p:nvPr>
        </p:nvSpPr>
        <p:spPr>
          <a:xfrm>
            <a:off x="468000" y="5328000"/>
            <a:ext cx="8208000" cy="90011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cs-CZ" dirty="0"/>
              <a:t>Kliknutím lze vložit popis obrázků.</a:t>
            </a:r>
          </a:p>
        </p:txBody>
      </p:sp>
      <p:sp>
        <p:nvSpPr>
          <p:cNvPr id="11" name="Zástupný symbol pro obrázek 7"/>
          <p:cNvSpPr>
            <a:spLocks noGrp="1"/>
          </p:cNvSpPr>
          <p:nvPr>
            <p:ph type="pic" sz="quarter" idx="18"/>
          </p:nvPr>
        </p:nvSpPr>
        <p:spPr>
          <a:xfrm>
            <a:off x="5040000" y="1440000"/>
            <a:ext cx="4104000" cy="3528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6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7995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erie 3 obrázků vlevo, text v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FB938-5FCE-4D92-988B-DF61F35B39B4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6"/>
          </p:nvPr>
        </p:nvSpPr>
        <p:spPr>
          <a:xfrm>
            <a:off x="5040000" y="1764000"/>
            <a:ext cx="3636000" cy="2268000"/>
          </a:xfrm>
        </p:spPr>
        <p:txBody>
          <a:bodyPr tIns="0" bIns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7" hasCustomPrompt="1"/>
          </p:nvPr>
        </p:nvSpPr>
        <p:spPr>
          <a:xfrm>
            <a:off x="5040000" y="1440000"/>
            <a:ext cx="3636000" cy="3240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cs-CZ" dirty="0"/>
              <a:t>Kliknutím vložíte podnadpis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8" hasCustomPrompt="1"/>
          </p:nvPr>
        </p:nvSpPr>
        <p:spPr>
          <a:xfrm>
            <a:off x="4608000" y="4068000"/>
            <a:ext cx="4068000" cy="1404938"/>
          </a:xfrm>
          <a:solidFill>
            <a:schemeClr val="accent2"/>
          </a:solidFill>
        </p:spPr>
        <p:txBody>
          <a:bodyPr lIns="468000" tIns="108000" rIns="468000" bIns="108000" anchor="ctr" anchorCtr="0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dirty="0"/>
              <a:t>Kliknutím vložíte text</a:t>
            </a:r>
          </a:p>
        </p:txBody>
      </p:sp>
      <p:sp>
        <p:nvSpPr>
          <p:cNvPr id="9" name="Zástupný symbol pro obrázek 8"/>
          <p:cNvSpPr>
            <a:spLocks noGrp="1"/>
          </p:cNvSpPr>
          <p:nvPr>
            <p:ph type="pic" sz="quarter" idx="20"/>
          </p:nvPr>
        </p:nvSpPr>
        <p:spPr>
          <a:xfrm>
            <a:off x="0" y="1439999"/>
            <a:ext cx="4572000" cy="2592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14" name="Zástupný symbol pro obrázek 13"/>
          <p:cNvSpPr>
            <a:spLocks noGrp="1"/>
          </p:cNvSpPr>
          <p:nvPr>
            <p:ph type="pic" sz="quarter" idx="21"/>
          </p:nvPr>
        </p:nvSpPr>
        <p:spPr>
          <a:xfrm>
            <a:off x="0" y="4068000"/>
            <a:ext cx="2268538" cy="2538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15" name="Zástupný symbol pro obrázek 13"/>
          <p:cNvSpPr>
            <a:spLocks noGrp="1"/>
          </p:cNvSpPr>
          <p:nvPr>
            <p:ph type="pic" sz="quarter" idx="22"/>
          </p:nvPr>
        </p:nvSpPr>
        <p:spPr>
          <a:xfrm>
            <a:off x="2304000" y="4068000"/>
            <a:ext cx="2268538" cy="2538000"/>
          </a:xfrm>
        </p:spPr>
        <p:txBody>
          <a:bodyPr/>
          <a:lstStyle/>
          <a:p>
            <a:r>
              <a:rPr lang="cs-CZ"/>
              <a:t>Kliknutím na ikonu přidáte obrázek.</a:t>
            </a:r>
          </a:p>
        </p:txBody>
      </p:sp>
      <p:sp>
        <p:nvSpPr>
          <p:cNvPr id="7" name="DocumentMarking.CMark"/>
          <p:cNvSpPr txBox="1"/>
          <p:nvPr userDrawn="1"/>
        </p:nvSpPr>
        <p:spPr>
          <a:xfrm>
            <a:off x="4394200" y="6537960"/>
            <a:ext cx="355600" cy="32004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900" i="1">
                <a:solidFill>
                  <a:srgbClr val="000000"/>
                </a:solidFill>
                <a:latin typeface="Arial"/>
              </a:rPr>
              <a:t>Interní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endParaRPr lang="cs-CZ" sz="600" i="0">
              <a:solidFill>
                <a:srgbClr val="000000"/>
              </a:solidFill>
              <a:latin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0000" algn="l"/>
              </a:tabLst>
              <a:defRPr/>
            </a:pPr>
            <a:r>
              <a:rPr lang="cs-CZ" sz="600" i="0">
                <a:solidFill>
                  <a:srgbClr val="000000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114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anžový pruh v zápatí">
            <a:extLst>
              <a:ext uri="{FF2B5EF4-FFF2-40B4-BE49-F238E27FC236}">
                <a16:creationId xmlns:a16="http://schemas.microsoft.com/office/drawing/2014/main" id="{483F4BA2-ACD6-4032-9D5A-0F5D57FC6CF7}"/>
              </a:ext>
            </a:extLst>
          </p:cNvPr>
          <p:cNvSpPr/>
          <p:nvPr/>
        </p:nvSpPr>
        <p:spPr>
          <a:xfrm>
            <a:off x="0" y="6606000"/>
            <a:ext cx="9144000" cy="25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68000" y="352800"/>
            <a:ext cx="613440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68000" y="1440000"/>
            <a:ext cx="8208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Klepnutím lze upravit styly předlohy textu.</a:t>
            </a:r>
          </a:p>
          <a:p>
            <a:pPr lvl="1"/>
            <a:r>
              <a:rPr lang="cs-CZ" altLang="cs-CZ" dirty="0"/>
              <a:t>Druhá úroveň</a:t>
            </a:r>
          </a:p>
          <a:p>
            <a:pPr lvl="2"/>
            <a:r>
              <a:rPr lang="cs-CZ" altLang="cs-CZ" dirty="0"/>
              <a:t>Třetí úroveň</a:t>
            </a:r>
          </a:p>
          <a:p>
            <a:pPr lvl="3"/>
            <a:r>
              <a:rPr lang="cs-CZ" altLang="cs-CZ" dirty="0"/>
              <a:t>Čtvrtá úroveň</a:t>
            </a:r>
          </a:p>
          <a:p>
            <a:pPr lvl="4"/>
            <a:r>
              <a:rPr lang="cs-CZ" altLang="cs-CZ" dirty="0"/>
              <a:t>Pátá úroveň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68000" y="6606000"/>
            <a:ext cx="360000" cy="252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cs-CZ" sz="1000" b="1" kern="1200" smtClean="0">
                <a:solidFill>
                  <a:schemeClr val="bg1"/>
                </a:solidFill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31D901C-0E75-4822-9BEF-E798BCF97BD2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3"/>
          </p:nvPr>
        </p:nvSpPr>
        <p:spPr>
          <a:xfrm>
            <a:off x="900000" y="6606000"/>
            <a:ext cx="7776000" cy="252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cs-CZ" dirty="0"/>
          </a:p>
        </p:txBody>
      </p:sp>
      <p:cxnSp>
        <p:nvCxnSpPr>
          <p:cNvPr id="5" name="Přímá spojnice 4"/>
          <p:cNvCxnSpPr/>
          <p:nvPr/>
        </p:nvCxnSpPr>
        <p:spPr>
          <a:xfrm>
            <a:off x="467544" y="1026000"/>
            <a:ext cx="6134400" cy="0"/>
          </a:xfrm>
          <a:prstGeom prst="line">
            <a:avLst/>
          </a:prstGeom>
          <a:ln w="6350">
            <a:solidFill>
              <a:srgbClr val="C6C6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Logo Chytrá budoucnost">
            <a:extLst>
              <a:ext uri="{FF2B5EF4-FFF2-40B4-BE49-F238E27FC236}">
                <a16:creationId xmlns:a16="http://schemas.microsoft.com/office/drawing/2014/main" id="{B5ECAA7E-3A1A-433D-9CF8-B85A4B95A4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414" y="345600"/>
            <a:ext cx="1604586" cy="92880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21DD18C2-CD41-4102-A3F4-A61B35C6F3E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246" y="6390000"/>
            <a:ext cx="1063754" cy="1219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3" r:id="rId2"/>
    <p:sldLayoutId id="2147483676" r:id="rId3"/>
    <p:sldLayoutId id="2147483678" r:id="rId4"/>
    <p:sldLayoutId id="2147483671" r:id="rId5"/>
    <p:sldLayoutId id="2147483677" r:id="rId6"/>
    <p:sldLayoutId id="2147483672" r:id="rId7"/>
    <p:sldLayoutId id="2147483673" r:id="rId8"/>
    <p:sldLayoutId id="2147483674" r:id="rId9"/>
    <p:sldLayoutId id="2147483675" r:id="rId10"/>
    <p:sldLayoutId id="2147483680" r:id="rId11"/>
    <p:sldLayoutId id="2147483679" r:id="rId12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altLang="cs-CZ" sz="2400" b="0" kern="1200" cap="all" baseline="0" dirty="0">
          <a:solidFill>
            <a:schemeClr val="accent1"/>
          </a:solidFill>
          <a:latin typeface="+mj-lt"/>
          <a:ea typeface="+mn-ea"/>
          <a:cs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68B1E1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indent="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Tx/>
        <a:buNone/>
        <a:defRPr sz="1600" kern="1200">
          <a:solidFill>
            <a:srgbClr val="1D1D1B"/>
          </a:solidFill>
          <a:latin typeface="+mn-lt"/>
          <a:ea typeface="+mn-ea"/>
          <a:cs typeface="+mn-cs"/>
        </a:defRPr>
      </a:lvl1pPr>
      <a:lvl2pPr marL="144000" indent="-14400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Wingdings 2" panose="05020102010507070707" pitchFamily="18" charset="2"/>
        <a:buChar char=""/>
        <a:defRPr sz="1600" kern="1200">
          <a:solidFill>
            <a:srgbClr val="1D1D1B"/>
          </a:solidFill>
          <a:latin typeface="+mn-lt"/>
          <a:ea typeface="+mn-ea"/>
          <a:cs typeface="+mn-cs"/>
        </a:defRPr>
      </a:lvl2pPr>
      <a:lvl3pPr marL="288000" indent="-14400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Wingdings 2" panose="05020102010507070707" pitchFamily="18" charset="2"/>
        <a:buChar char=""/>
        <a:defRPr sz="1600" kern="1200">
          <a:solidFill>
            <a:srgbClr val="1D1D1B"/>
          </a:solidFill>
          <a:latin typeface="+mn-lt"/>
          <a:ea typeface="+mn-ea"/>
          <a:cs typeface="+mn-cs"/>
        </a:defRPr>
      </a:lvl3pPr>
      <a:lvl4pPr marL="288000" indent="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Pct val="80000"/>
        <a:buFontTx/>
        <a:buNone/>
        <a:defRPr sz="1400" kern="1200">
          <a:solidFill>
            <a:srgbClr val="1D1D1B"/>
          </a:solidFill>
          <a:latin typeface="+mn-lt"/>
          <a:ea typeface="+mn-ea"/>
          <a:cs typeface="+mn-cs"/>
        </a:defRPr>
      </a:lvl4pPr>
      <a:lvl5pPr marL="648000" indent="0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Pct val="80000"/>
        <a:buFontTx/>
        <a:buNone/>
        <a:defRPr sz="1200" kern="1200">
          <a:solidFill>
            <a:srgbClr val="1D1D1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sa.cz/" TargetMode="External"/><Relationship Id="rId2" Type="http://schemas.openxmlformats.org/officeDocument/2006/relationships/hyperlink" Target="http://www.cezesco.cz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68000" y="3284984"/>
            <a:ext cx="6480264" cy="1512000"/>
          </a:xfrm>
        </p:spPr>
        <p:txBody>
          <a:bodyPr/>
          <a:lstStyle/>
          <a:p>
            <a:r>
              <a:rPr lang="cs-CZ" b="0" dirty="0">
                <a:latin typeface="+mj-lt"/>
              </a:rPr>
              <a:t>Úspory energií v budovách – </a:t>
            </a:r>
          </a:p>
          <a:p>
            <a:r>
              <a:rPr lang="cs-CZ" b="0" dirty="0">
                <a:latin typeface="+mj-lt"/>
              </a:rPr>
              <a:t>EPC jako způsob realizace energetických úspor</a:t>
            </a:r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altLang="cs-CZ" b="1" dirty="0"/>
              <a:t>Nové formy EPC - kombinace EPC </a:t>
            </a:r>
            <a:br>
              <a:rPr lang="pl-PL" altLang="cs-CZ" b="1" dirty="0"/>
            </a:br>
            <a:r>
              <a:rPr lang="pl-PL" altLang="cs-CZ" b="1" dirty="0"/>
              <a:t>s dotacemi z OPŽP</a:t>
            </a:r>
            <a:endParaRPr lang="cs-CZ" dirty="0"/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Ing. Miroslav Marada, ENESA a.s.</a:t>
            </a:r>
          </a:p>
          <a:p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105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331E71-6F52-4860-9141-4660EEA13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Financování EPC + OP</a:t>
            </a:r>
            <a:r>
              <a:rPr lang="cs-CZ" dirty="0"/>
              <a:t>ŽP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533769E-E1B3-465C-A72C-88CDB05C2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348" y="1484784"/>
            <a:ext cx="8208000" cy="4709772"/>
          </a:xfrm>
        </p:spPr>
        <p:txBody>
          <a:bodyPr/>
          <a:lstStyle/>
          <a:p>
            <a:pPr marL="342900" lvl="0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Dotace OPŽP v závislosti na kvalitě projektu, výchozích předpokladech, typu budovy a typu žadatele pokryje 30 až teoreticky 100% ze způsobilých výdajů projektu. Zbývajících až 70% způsobilých výdajů a celé nezpůsobilé výdaje představují spoluúčast žadatele, kterou je potřeba financovat jinak.</a:t>
            </a:r>
          </a:p>
          <a:p>
            <a:pPr marL="342900" lvl="0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endParaRPr lang="cs-CZ" sz="600" dirty="0">
              <a:solidFill>
                <a:srgbClr val="494949"/>
              </a:solidFill>
              <a:latin typeface="+mj-lt"/>
              <a:cs typeface="Arial"/>
            </a:endParaRPr>
          </a:p>
          <a:p>
            <a:pPr marL="342900" lvl="0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Možné zdroje financování spoluúčasti:</a:t>
            </a:r>
          </a:p>
          <a:p>
            <a:pPr marL="630900" lvl="2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Vlastní zdroje žadatele</a:t>
            </a:r>
          </a:p>
          <a:p>
            <a:pPr marL="630900" lvl="2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Komerční úvěr</a:t>
            </a:r>
          </a:p>
          <a:p>
            <a:pPr marL="630900" lvl="2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b="1" dirty="0">
                <a:solidFill>
                  <a:srgbClr val="FF6600"/>
                </a:solidFill>
                <a:latin typeface="+mj-lt"/>
                <a:cs typeface="Arial"/>
              </a:rPr>
              <a:t>Dodavatelský úvěr od dodavatele (ESCO partnera)</a:t>
            </a: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 </a:t>
            </a:r>
          </a:p>
          <a:p>
            <a:pPr marL="630900" lvl="2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Zvýhodněný úvěr od OPŽP (samostatná výzva i žádost)</a:t>
            </a:r>
          </a:p>
          <a:p>
            <a:pPr marL="630900" lvl="2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endParaRPr lang="cs-CZ" sz="900" dirty="0">
              <a:solidFill>
                <a:srgbClr val="494949"/>
              </a:solidFill>
              <a:latin typeface="+mj-lt"/>
              <a:cs typeface="Arial"/>
            </a:endParaRPr>
          </a:p>
          <a:p>
            <a:pPr marL="342900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b="1" dirty="0">
                <a:latin typeface="+mj-lt"/>
                <a:cs typeface="Arial"/>
              </a:rPr>
              <a:t>Při využití EPC ESCO partner garantuje nejlepší dosažitelný poměr mezi průběžnými úsporami a průběžnými splátkami, ve většině případů s pozitivní bilancí.</a:t>
            </a:r>
          </a:p>
          <a:p>
            <a:pPr marL="342900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endParaRPr lang="cs-CZ" sz="1000" b="1" dirty="0">
              <a:latin typeface="+mj-lt"/>
              <a:cs typeface="Arial"/>
            </a:endParaRPr>
          </a:p>
          <a:p>
            <a:pPr marL="342900" indent="-342900" fontAlgn="auto">
              <a:spcBef>
                <a:spcPct val="20000"/>
              </a:spcBef>
              <a:buClr>
                <a:srgbClr val="FF66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cs-CZ" sz="1800" b="1" dirty="0">
                <a:latin typeface="+mj-lt"/>
                <a:cs typeface="Arial"/>
              </a:rPr>
              <a:t>Během realizace projektu není nutné náklady hradit průběžně. ESCO partner hotovou modernizaci vyfakturuje až po úplném dokončení a předání bez </a:t>
            </a:r>
            <a:r>
              <a:rPr lang="cs-CZ" sz="1800" b="1" dirty="0" err="1">
                <a:latin typeface="+mj-lt"/>
                <a:cs typeface="Arial"/>
              </a:rPr>
              <a:t>VaN</a:t>
            </a:r>
            <a:r>
              <a:rPr lang="cs-CZ" sz="1800" b="1" dirty="0">
                <a:latin typeface="+mj-lt"/>
                <a:cs typeface="Arial"/>
              </a:rPr>
              <a:t>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192B837-6204-4C88-A9BB-2A5162500E7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7423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>
            <a:extLst>
              <a:ext uri="{FF2B5EF4-FFF2-40B4-BE49-F238E27FC236}">
                <a16:creationId xmlns:a16="http://schemas.microsoft.com/office/drawing/2014/main" id="{1C273202-1A54-4BF6-A435-8A0EE9FF2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000" y="3284984"/>
            <a:ext cx="8208000" cy="1512000"/>
          </a:xfrm>
        </p:spPr>
        <p:txBody>
          <a:bodyPr/>
          <a:lstStyle/>
          <a:p>
            <a:r>
              <a:rPr lang="cs-CZ" dirty="0">
                <a:hlinkClick r:id="rId2"/>
              </a:rPr>
              <a:t>www.cezesco.cz</a:t>
            </a:r>
            <a:endParaRPr lang="cs-CZ" dirty="0"/>
          </a:p>
          <a:p>
            <a:endParaRPr lang="cs-CZ" sz="1000" dirty="0"/>
          </a:p>
          <a:p>
            <a:r>
              <a:rPr lang="cs-CZ" dirty="0">
                <a:hlinkClick r:id="rId3"/>
              </a:rPr>
              <a:t>www.enesa.cz</a:t>
            </a:r>
            <a:r>
              <a:rPr lang="cs-CZ" dirty="0"/>
              <a:t> 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C17EB88-B450-4629-B63A-03178DC4F1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AB47AB9-9915-4E16-A84C-D23048B671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>
                <a:latin typeface="+mj-lt"/>
              </a:rPr>
              <a:t>Ing. Miroslav Marada, ENESA a.s.</a:t>
            </a:r>
          </a:p>
          <a:p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3942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B6D74C-8D90-4C36-9246-4D0530788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OPŽP – krátká rekapitulace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B560D6-4C82-482E-9C11-9B3A79F8A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664276"/>
            <a:ext cx="8208000" cy="4941328"/>
          </a:xfrm>
        </p:spPr>
        <p:txBody>
          <a:bodyPr/>
          <a:lstStyle/>
          <a:p>
            <a:r>
              <a:rPr lang="cs-CZ" b="1" dirty="0">
                <a:latin typeface="+mj-lt"/>
              </a:rPr>
              <a:t>Operační program Životní prostředí</a:t>
            </a:r>
            <a:r>
              <a:rPr lang="cs-CZ" dirty="0">
                <a:latin typeface="+mj-lt"/>
              </a:rPr>
              <a:t> umožňuje čerpat finanční prostředky z Evropského fondu pro regionální rozvoj a Fondu soudržnosti </a:t>
            </a:r>
            <a:r>
              <a:rPr lang="cs-CZ" b="1" dirty="0">
                <a:latin typeface="+mj-lt"/>
              </a:rPr>
              <a:t>na projekty v oblasti ochrany životního prostředí.</a:t>
            </a:r>
            <a:r>
              <a:rPr lang="cs-CZ" dirty="0">
                <a:latin typeface="+mj-lt"/>
              </a:rPr>
              <a:t> V druhém programovém období 2014-2020 nabízí žadatelům celkem 2,75 miliardy eur.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latin typeface="+mj-lt"/>
            </a:endParaRPr>
          </a:p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dirty="0">
                <a:latin typeface="+mj-lt"/>
              </a:rPr>
              <a:t>OPŽP podle zaměření 5 tzv. prioritních 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latin typeface="+mj-lt"/>
            </a:endParaRPr>
          </a:p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b="1" dirty="0">
                <a:latin typeface="+mj-lt"/>
              </a:rPr>
              <a:t>Prioritní osa 5: Energetické úspory</a:t>
            </a:r>
            <a:r>
              <a:rPr lang="cs-CZ" dirty="0">
                <a:latin typeface="+mj-lt"/>
              </a:rPr>
              <a:t>. Podporovány jsou, vedle energeticky efektivní nové výstavby veřejných budov, projekty snížení energetické náročnosti </a:t>
            </a:r>
            <a:r>
              <a:rPr lang="cs-CZ" b="1" dirty="0">
                <a:latin typeface="+mj-lt"/>
              </a:rPr>
              <a:t>veřejných budov </a:t>
            </a:r>
            <a:r>
              <a:rPr lang="cs-CZ" dirty="0">
                <a:latin typeface="+mj-lt"/>
              </a:rPr>
              <a:t>vč. budov veřejných vládních institucí a větší využití obnovitelných zdrojů energie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latin typeface="+mj-lt"/>
            </a:endParaRPr>
          </a:p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b="1" dirty="0">
                <a:latin typeface="+mj-lt"/>
              </a:rPr>
              <a:t>Příklady podporovaných řešení:</a:t>
            </a:r>
          </a:p>
          <a:p>
            <a:pPr marL="4297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cs-CZ" sz="1500" dirty="0">
                <a:latin typeface="+mj-lt"/>
              </a:rPr>
              <a:t>zateplení obvodového pláště budovy, výměna či repase oken, dveří a dalších otvorových výplní</a:t>
            </a:r>
          </a:p>
          <a:p>
            <a:pPr marL="429750" lvl="1" indent="-285750">
              <a:buFont typeface="Wingdings" panose="05000000000000000000" pitchFamily="2" charset="2"/>
              <a:buChar char="§"/>
            </a:pPr>
            <a:r>
              <a:rPr lang="cs-CZ" sz="1500" dirty="0">
                <a:latin typeface="+mj-lt"/>
              </a:rPr>
              <a:t>výměna původního zdroje tepla s výkonem nižším než 5 MW využívajícího fosilní paliva nebo elektrickou energii za zdroj na biomasu, tepelné čerpadlo, plynový kondenzační kotel nebo zdroj s kombinovanou výrobou elektřiny a tepla z obnovitelných zdrojů</a:t>
            </a:r>
          </a:p>
          <a:p>
            <a:pPr marL="429750" lvl="1" indent="-285750">
              <a:buFont typeface="Wingdings" panose="05000000000000000000" pitchFamily="2" charset="2"/>
              <a:buChar char="§"/>
            </a:pPr>
            <a:r>
              <a:rPr lang="cs-CZ" sz="1500" dirty="0">
                <a:latin typeface="+mj-lt"/>
              </a:rPr>
              <a:t>instalace solárních termických či fotovoltaických systémů</a:t>
            </a:r>
          </a:p>
          <a:p>
            <a:pPr marL="429750" lvl="1" indent="-285750">
              <a:buFont typeface="Wingdings" panose="05000000000000000000" pitchFamily="2" charset="2"/>
              <a:buChar char="§"/>
            </a:pPr>
            <a:r>
              <a:rPr lang="cs-CZ" sz="1500" dirty="0">
                <a:latin typeface="+mj-lt"/>
              </a:rPr>
              <a:t>instalace systémů nuceného větrání s rekuperací odpadního tepla</a:t>
            </a:r>
          </a:p>
          <a:p>
            <a:pPr marL="429750" lvl="1" indent="-285750">
              <a:buFont typeface="Arial" panose="020B0604020202020204" pitchFamily="34" charset="0"/>
              <a:buChar char="•"/>
            </a:pPr>
            <a:endParaRPr lang="cs-CZ" dirty="0"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6EAF03D-147B-42E9-BCDC-90F3BA3CBED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413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E08C8B-B40C-4BFC-A842-F93A2622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Výše podpory – běžné objekty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68DE64C-0B99-4A8F-8029-E42328BDF37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  <p:graphicFrame>
        <p:nvGraphicFramePr>
          <p:cNvPr id="5" name="Zástupný symbol pro obsah 5">
            <a:extLst>
              <a:ext uri="{FF2B5EF4-FFF2-40B4-BE49-F238E27FC236}">
                <a16:creationId xmlns:a16="http://schemas.microsoft.com/office/drawing/2014/main" id="{8F262BE3-EC4B-4931-8AE6-2A0612D74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4875804"/>
              </p:ext>
            </p:extLst>
          </p:nvPr>
        </p:nvGraphicFramePr>
        <p:xfrm>
          <a:off x="683569" y="1340768"/>
          <a:ext cx="7488831" cy="42623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27733">
                  <a:extLst>
                    <a:ext uri="{9D8B030D-6E8A-4147-A177-3AD203B41FA5}">
                      <a16:colId xmlns:a16="http://schemas.microsoft.com/office/drawing/2014/main" val="2786250508"/>
                    </a:ext>
                  </a:extLst>
                </a:gridCol>
                <a:gridCol w="1204714">
                  <a:extLst>
                    <a:ext uri="{9D8B030D-6E8A-4147-A177-3AD203B41FA5}">
                      <a16:colId xmlns:a16="http://schemas.microsoft.com/office/drawing/2014/main" val="2606952818"/>
                    </a:ext>
                  </a:extLst>
                </a:gridCol>
                <a:gridCol w="1105392">
                  <a:extLst>
                    <a:ext uri="{9D8B030D-6E8A-4147-A177-3AD203B41FA5}">
                      <a16:colId xmlns:a16="http://schemas.microsoft.com/office/drawing/2014/main" val="3274860390"/>
                    </a:ext>
                  </a:extLst>
                </a:gridCol>
                <a:gridCol w="1157915">
                  <a:extLst>
                    <a:ext uri="{9D8B030D-6E8A-4147-A177-3AD203B41FA5}">
                      <a16:colId xmlns:a16="http://schemas.microsoft.com/office/drawing/2014/main" val="2103690025"/>
                    </a:ext>
                  </a:extLst>
                </a:gridCol>
                <a:gridCol w="1193077">
                  <a:extLst>
                    <a:ext uri="{9D8B030D-6E8A-4147-A177-3AD203B41FA5}">
                      <a16:colId xmlns:a16="http://schemas.microsoft.com/office/drawing/2014/main" val="402384565"/>
                    </a:ext>
                  </a:extLst>
                </a:gridCol>
              </a:tblGrid>
              <a:tr h="586987">
                <a:tc>
                  <a:txBody>
                    <a:bodyPr/>
                    <a:lstStyle/>
                    <a:p>
                      <a:pPr marL="666115">
                        <a:spcBef>
                          <a:spcPts val="775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Výše</a:t>
                      </a:r>
                      <a:r>
                        <a:rPr lang="en-US" sz="1400" b="1" spc="-7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podpory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1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1270" algn="ctr">
                        <a:spcBef>
                          <a:spcPts val="61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spcBef>
                          <a:spcPts val="61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499380"/>
                  </a:ext>
                </a:extLst>
              </a:tr>
              <a:tr h="562738">
                <a:tc>
                  <a:txBody>
                    <a:bodyPr/>
                    <a:lstStyle/>
                    <a:p>
                      <a:pPr marL="34290">
                        <a:spcBef>
                          <a:spcPts val="76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Sledovaný</a:t>
                      </a:r>
                      <a:r>
                        <a:rPr lang="en-US" sz="1400" b="1" spc="-11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parametr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1130">
                        <a:spcBef>
                          <a:spcPts val="775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Jednotka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5460664"/>
                  </a:ext>
                </a:extLst>
              </a:tr>
              <a:tr h="564759">
                <a:tc>
                  <a:txBody>
                    <a:bodyPr/>
                    <a:lstStyle/>
                    <a:p>
                      <a:pPr marL="34290">
                        <a:spcBef>
                          <a:spcPts val="195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Úspora</a:t>
                      </a:r>
                      <a:r>
                        <a:rPr lang="en-US" sz="1400" spc="-5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celkové</a:t>
                      </a:r>
                      <a:r>
                        <a:rPr lang="en-US" sz="1400" spc="-4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energie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4925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1400" spc="-2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1400" spc="-2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7305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1400" spc="-2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6851262"/>
                  </a:ext>
                </a:extLst>
              </a:tr>
              <a:tr h="564759">
                <a:tc>
                  <a:txBody>
                    <a:bodyPr/>
                    <a:lstStyle/>
                    <a:p>
                      <a:pPr marL="34290" marR="191770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Průměrný</a:t>
                      </a:r>
                      <a:r>
                        <a:rPr lang="en-US" sz="1400" spc="-8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součinitel</a:t>
                      </a:r>
                      <a:r>
                        <a:rPr lang="en-US" sz="1400" spc="-5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prostupu</a:t>
                      </a:r>
                      <a:r>
                        <a:rPr lang="en-US" sz="1400" spc="-6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tepla</a:t>
                      </a:r>
                      <a:r>
                        <a:rPr lang="en-US" sz="1400" spc="1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obálkou</a:t>
                      </a:r>
                      <a:r>
                        <a:rPr lang="en-US" sz="1400" spc="-7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budovy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585" marR="110490" indent="196215" algn="l">
                        <a:lnSpc>
                          <a:spcPct val="80000"/>
                        </a:lnSpc>
                        <a:spcBef>
                          <a:spcPts val="41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65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[W.m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.K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35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2555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1000" spc="-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0,9×U</a:t>
                      </a:r>
                      <a:r>
                        <a:rPr lang="en-US" sz="65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em,R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2870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1000" spc="-55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0,80×U</a:t>
                      </a:r>
                      <a:r>
                        <a:rPr lang="en-US" sz="65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em,R</a:t>
                      </a:r>
                      <a:endParaRPr lang="cs-CZ" sz="11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4931366"/>
                  </a:ext>
                </a:extLst>
              </a:tr>
              <a:tr h="834428">
                <a:tc>
                  <a:txBody>
                    <a:bodyPr/>
                    <a:lstStyle/>
                    <a:p>
                      <a:pPr marL="34290" marR="57785" algn="just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Součinitel</a:t>
                      </a:r>
                      <a:r>
                        <a:rPr lang="en-US" sz="1400" spc="-4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prostupu</a:t>
                      </a:r>
                      <a:r>
                        <a:rPr lang="en-US" sz="1400" spc="-4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tepla</a:t>
                      </a:r>
                      <a:r>
                        <a:rPr lang="en-US" sz="1400" spc="-4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jednotlivých</a:t>
                      </a:r>
                      <a:r>
                        <a:rPr lang="en-US" sz="1400" spc="18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konstrukcí</a:t>
                      </a:r>
                      <a:r>
                        <a:rPr lang="en-US" sz="1400" spc="-3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objektu,</a:t>
                      </a:r>
                      <a:r>
                        <a:rPr lang="en-US" sz="1400" spc="-2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400" spc="-3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něž</a:t>
                      </a:r>
                      <a:r>
                        <a:rPr lang="en-US" sz="1400" spc="-4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400" spc="-1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žádána</a:t>
                      </a:r>
                      <a:r>
                        <a:rPr lang="en-US" sz="1400" spc="11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podpora</a:t>
                      </a:r>
                      <a:r>
                        <a:rPr lang="en-US" sz="1400" spc="-4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(bez</a:t>
                      </a:r>
                      <a:r>
                        <a:rPr lang="en-US" sz="1400" spc="-4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výplní</a:t>
                      </a:r>
                      <a:r>
                        <a:rPr lang="en-US" sz="1400" spc="-4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otvorů)</a:t>
                      </a:r>
                      <a:endParaRPr lang="cs-CZ" sz="14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585" marR="110490" indent="254000">
                        <a:lnSpc>
                          <a:spcPts val="114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 [W.m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.K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63830"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1000" spc="-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0,85×U</a:t>
                      </a:r>
                      <a:r>
                        <a:rPr lang="en-US" sz="65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rec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445" algn="ctr">
                        <a:lnSpc>
                          <a:spcPts val="1145"/>
                        </a:lnSpc>
                        <a:spcBef>
                          <a:spcPts val="580"/>
                        </a:spcBef>
                        <a:spcAft>
                          <a:spcPts val="0"/>
                        </a:spcAft>
                      </a:pPr>
                      <a:r>
                        <a:rPr lang="en-US" sz="10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dle</a:t>
                      </a:r>
                      <a:r>
                        <a:rPr lang="en-US" sz="1000" spc="-3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ČSN</a:t>
                      </a:r>
                      <a:r>
                        <a:rPr lang="en-US" sz="1000" spc="-2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730540-2:2011</a:t>
                      </a:r>
                      <a:r>
                        <a:rPr lang="en-US" sz="1000" spc="-3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540" algn="ctr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vyhlášky</a:t>
                      </a:r>
                      <a:r>
                        <a:rPr lang="en-US" sz="1000" spc="-8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č.78/2013</a:t>
                      </a:r>
                      <a:r>
                        <a:rPr lang="en-US" sz="1000" spc="-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Sb.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647281"/>
                  </a:ext>
                </a:extLst>
              </a:tr>
              <a:tr h="564759">
                <a:tc>
                  <a:txBody>
                    <a:bodyPr/>
                    <a:lstStyle/>
                    <a:p>
                      <a:pPr marL="34290" marR="234315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Součinitel</a:t>
                      </a:r>
                      <a:r>
                        <a:rPr lang="en-US" sz="1400" spc="-4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prostupu</a:t>
                      </a:r>
                      <a:r>
                        <a:rPr lang="en-US" sz="1400" spc="-3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tepla</a:t>
                      </a:r>
                      <a:r>
                        <a:rPr lang="en-US" sz="1400" spc="-4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oken,</a:t>
                      </a:r>
                      <a:r>
                        <a:rPr lang="en-US" sz="1400" spc="-4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400" spc="18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něž</a:t>
                      </a:r>
                      <a:r>
                        <a:rPr lang="en-US" sz="1400" spc="-4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400" spc="-2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žádána</a:t>
                      </a:r>
                      <a:r>
                        <a:rPr lang="en-US" sz="1400" spc="-3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podpora</a:t>
                      </a:r>
                      <a:endParaRPr lang="cs-CZ" sz="14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585" marR="110490" indent="214630">
                        <a:lnSpc>
                          <a:spcPts val="114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000" spc="-1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650" spc="-1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650" spc="105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[W.m</a:t>
                      </a:r>
                      <a:r>
                        <a:rPr lang="en-US" sz="65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.K</a:t>
                      </a:r>
                      <a:r>
                        <a:rPr lang="en-US" sz="65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0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cs-CZ" sz="11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990"/>
                        </a:lnSpc>
                        <a:spcBef>
                          <a:spcPts val="610"/>
                        </a:spcBef>
                        <a:spcAft>
                          <a:spcPts val="0"/>
                        </a:spcAft>
                        <a:tabLst>
                          <a:tab pos="717550" algn="l"/>
                        </a:tabLst>
                      </a:pP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1000" spc="-4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0,80×U	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2)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580390">
                        <a:lnSpc>
                          <a:spcPts val="415"/>
                        </a:lnSpc>
                        <a:spcAft>
                          <a:spcPts val="0"/>
                        </a:spcAft>
                      </a:pP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221397"/>
                  </a:ext>
                </a:extLst>
              </a:tr>
              <a:tr h="583955">
                <a:tc>
                  <a:txBody>
                    <a:bodyPr/>
                    <a:lstStyle/>
                    <a:p>
                      <a:pPr marL="34290" marR="228600"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Součinitel</a:t>
                      </a:r>
                      <a:r>
                        <a:rPr lang="en-US" sz="1400" spc="-4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prostupu</a:t>
                      </a:r>
                      <a:r>
                        <a:rPr lang="en-US" sz="1400" spc="-3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tepla</a:t>
                      </a:r>
                      <a:r>
                        <a:rPr lang="en-US" sz="1400" spc="-4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dveří</a:t>
                      </a:r>
                      <a:r>
                        <a:rPr lang="en-US" sz="14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spc="-3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400" spc="2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něž</a:t>
                      </a:r>
                      <a:r>
                        <a:rPr lang="en-US" sz="1400" spc="-4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400" spc="-2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žádána</a:t>
                      </a:r>
                      <a:r>
                        <a:rPr lang="en-US" sz="1400" spc="-3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podpora</a:t>
                      </a:r>
                      <a:endParaRPr lang="cs-CZ" sz="14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585" marR="110490" indent="254000">
                        <a:lnSpc>
                          <a:spcPts val="1140"/>
                        </a:lnSpc>
                        <a:spcBef>
                          <a:spcPts val="235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 [W.m</a:t>
                      </a:r>
                      <a:r>
                        <a:rPr lang="en-US" sz="65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.K</a:t>
                      </a:r>
                      <a:r>
                        <a:rPr lang="en-US" sz="65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0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cs-CZ" sz="11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90"/>
                        </a:lnSpc>
                        <a:spcBef>
                          <a:spcPts val="605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U  </a:t>
                      </a:r>
                      <a:r>
                        <a:rPr lang="en-US" sz="1000" spc="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2)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21920" algn="ctr">
                        <a:lnSpc>
                          <a:spcPts val="415"/>
                        </a:lnSpc>
                        <a:spcAft>
                          <a:spcPts val="0"/>
                        </a:spcAft>
                      </a:pP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445" algn="ctr">
                        <a:lnSpc>
                          <a:spcPts val="1145"/>
                        </a:lnSpc>
                        <a:spcBef>
                          <a:spcPts val="210"/>
                        </a:spcBef>
                        <a:spcAft>
                          <a:spcPts val="0"/>
                        </a:spcAft>
                      </a:pPr>
                      <a:r>
                        <a:rPr lang="en-US" sz="10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dle</a:t>
                      </a:r>
                      <a:r>
                        <a:rPr lang="en-US" sz="1000" spc="-3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ČSN</a:t>
                      </a:r>
                      <a:r>
                        <a:rPr lang="en-US" sz="1000" spc="-2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730540-2:2011</a:t>
                      </a:r>
                      <a:r>
                        <a:rPr lang="en-US" sz="1000" spc="-3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540" algn="ctr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vyhlášky</a:t>
                      </a:r>
                      <a:r>
                        <a:rPr lang="en-US" sz="1000" spc="-8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č.78/2013</a:t>
                      </a:r>
                      <a:r>
                        <a:rPr lang="en-US" sz="1000" spc="-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Sb.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741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490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3C72D8-FBA9-4B25-9E05-425FA1090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Výše podpory – památkově chráněné objekty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DC85B91-1276-4AEC-BB2C-3FA39786CC6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  <p:graphicFrame>
        <p:nvGraphicFramePr>
          <p:cNvPr id="6" name="Zástupný symbol pro obsah 8">
            <a:extLst>
              <a:ext uri="{FF2B5EF4-FFF2-40B4-BE49-F238E27FC236}">
                <a16:creationId xmlns:a16="http://schemas.microsoft.com/office/drawing/2014/main" id="{C9AE4853-5913-4478-BBB4-A400188264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994079"/>
              </p:ext>
            </p:extLst>
          </p:nvPr>
        </p:nvGraphicFramePr>
        <p:xfrm>
          <a:off x="683568" y="1412776"/>
          <a:ext cx="7712262" cy="376456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35651">
                  <a:extLst>
                    <a:ext uri="{9D8B030D-6E8A-4147-A177-3AD203B41FA5}">
                      <a16:colId xmlns:a16="http://schemas.microsoft.com/office/drawing/2014/main" val="418277694"/>
                    </a:ext>
                  </a:extLst>
                </a:gridCol>
                <a:gridCol w="1356836">
                  <a:extLst>
                    <a:ext uri="{9D8B030D-6E8A-4147-A177-3AD203B41FA5}">
                      <a16:colId xmlns:a16="http://schemas.microsoft.com/office/drawing/2014/main" val="826474143"/>
                    </a:ext>
                  </a:extLst>
                </a:gridCol>
                <a:gridCol w="1365532">
                  <a:extLst>
                    <a:ext uri="{9D8B030D-6E8A-4147-A177-3AD203B41FA5}">
                      <a16:colId xmlns:a16="http://schemas.microsoft.com/office/drawing/2014/main" val="3900124198"/>
                    </a:ext>
                  </a:extLst>
                </a:gridCol>
                <a:gridCol w="1954243">
                  <a:extLst>
                    <a:ext uri="{9D8B030D-6E8A-4147-A177-3AD203B41FA5}">
                      <a16:colId xmlns:a16="http://schemas.microsoft.com/office/drawing/2014/main" val="3290590231"/>
                    </a:ext>
                  </a:extLst>
                </a:gridCol>
              </a:tblGrid>
              <a:tr h="897286">
                <a:tc>
                  <a:txBody>
                    <a:bodyPr/>
                    <a:lstStyle/>
                    <a:p>
                      <a:pPr marL="34290" algn="ctr">
                        <a:spcBef>
                          <a:spcPts val="76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Výše</a:t>
                      </a:r>
                      <a:r>
                        <a:rPr lang="en-US" sz="1600" b="1" spc="-7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podpory</a:t>
                      </a:r>
                      <a:endParaRPr lang="cs-CZ" sz="16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cs-CZ" sz="16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600" b="1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cs-CZ" sz="1600" b="1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spcBef>
                          <a:spcPts val="595"/>
                        </a:spcBef>
                        <a:spcAft>
                          <a:spcPts val="0"/>
                        </a:spcAft>
                      </a:pPr>
                      <a:r>
                        <a:rPr lang="en-US" sz="1600" b="1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cs-CZ" sz="1600" b="1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3710865"/>
                  </a:ext>
                </a:extLst>
              </a:tr>
              <a:tr h="881761">
                <a:tc>
                  <a:txBody>
                    <a:bodyPr/>
                    <a:lstStyle/>
                    <a:p>
                      <a:pPr marL="34290">
                        <a:spcBef>
                          <a:spcPts val="760"/>
                        </a:spcBef>
                        <a:spcAft>
                          <a:spcPts val="0"/>
                        </a:spcAft>
                      </a:pPr>
                      <a:r>
                        <a:rPr lang="cs-CZ" sz="1600" b="1" i="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600" b="1" i="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Sledovaný</a:t>
                      </a:r>
                      <a:r>
                        <a:rPr lang="en-US" sz="1600" b="1" i="0" spc="-11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i="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parametr</a:t>
                      </a:r>
                      <a:endParaRPr lang="cs-CZ" sz="1600" i="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7795">
                        <a:spcBef>
                          <a:spcPts val="775"/>
                        </a:spcBef>
                        <a:spcAft>
                          <a:spcPts val="0"/>
                        </a:spcAft>
                      </a:pPr>
                      <a:r>
                        <a:rPr lang="en-US" sz="1600" b="1" i="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Jednotka</a:t>
                      </a:r>
                      <a:endParaRPr lang="cs-CZ" sz="1600" b="1" i="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6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6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104273"/>
                  </a:ext>
                </a:extLst>
              </a:tr>
              <a:tr h="867790">
                <a:tc>
                  <a:txBody>
                    <a:bodyPr/>
                    <a:lstStyle/>
                    <a:p>
                      <a:pPr marL="34290">
                        <a:spcBef>
                          <a:spcPts val="195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Úspora</a:t>
                      </a:r>
                      <a:r>
                        <a:rPr lang="en-US" sz="1600" spc="-5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celkové</a:t>
                      </a:r>
                      <a:r>
                        <a:rPr lang="en-US" sz="1600" spc="-4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energie</a:t>
                      </a:r>
                      <a:endParaRPr lang="cs-CZ" sz="16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cs-CZ" sz="160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655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1600" spc="-2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cs-CZ" sz="16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1590" algn="ctr">
                        <a:spcBef>
                          <a:spcPts val="78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sz="1600" spc="-2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cs-CZ" sz="16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079660"/>
                  </a:ext>
                </a:extLst>
              </a:tr>
              <a:tr h="1117726">
                <a:tc>
                  <a:txBody>
                    <a:bodyPr/>
                    <a:lstStyle/>
                    <a:p>
                      <a:pPr marL="34290" marR="162560" algn="just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Součinitel</a:t>
                      </a:r>
                      <a:r>
                        <a:rPr lang="en-US" sz="1600" spc="-4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prostupu</a:t>
                      </a:r>
                      <a:r>
                        <a:rPr lang="en-US" sz="1600" spc="-4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tepla</a:t>
                      </a:r>
                      <a:r>
                        <a:rPr lang="en-US" sz="1600" spc="-4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jednotlivých</a:t>
                      </a:r>
                      <a:r>
                        <a:rPr lang="en-US" sz="1600" spc="18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konstrukcí</a:t>
                      </a:r>
                      <a:r>
                        <a:rPr lang="en-US" sz="1600" spc="-3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objektu</a:t>
                      </a:r>
                      <a:r>
                        <a:rPr lang="en-US" sz="16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spc="-2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600" spc="-3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něž</a:t>
                      </a:r>
                      <a:r>
                        <a:rPr lang="en-US" sz="1600" spc="-4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600" spc="-2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žádána</a:t>
                      </a:r>
                      <a:r>
                        <a:rPr lang="en-US" sz="1600" spc="11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 err="1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podpora</a:t>
                      </a:r>
                      <a:endParaRPr lang="cs-CZ" sz="16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6520" marR="95250" indent="252730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[W.m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.K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0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5715" algn="ctr">
                        <a:lnSpc>
                          <a:spcPts val="990"/>
                        </a:lnSpc>
                        <a:spcBef>
                          <a:spcPts val="99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US" sz="1600" spc="-1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pc="-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0,90×U</a:t>
                      </a:r>
                      <a:r>
                        <a:rPr lang="en-US" sz="160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600" spc="35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48945" algn="ctr">
                        <a:lnSpc>
                          <a:spcPts val="415"/>
                        </a:lnSpc>
                        <a:spcAft>
                          <a:spcPts val="0"/>
                        </a:spcAft>
                      </a:pPr>
                      <a:r>
                        <a:rPr lang="cs-CZ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lang="en-US" sz="650" dirty="0">
                          <a:solidFill>
                            <a:srgbClr val="494949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</a:t>
                      </a:r>
                      <a:endParaRPr lang="cs-CZ" sz="1100" dirty="0">
                        <a:solidFill>
                          <a:srgbClr val="494949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680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270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102F3C-2A32-4851-A977-7CD19A8DA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Postoj OPŽP k EPC – historický vývoj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615E186-4915-494A-8483-741A97038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707406"/>
            <a:ext cx="8208000" cy="4572000"/>
          </a:xfrm>
        </p:spPr>
        <p:txBody>
          <a:bodyPr/>
          <a:lstStyle/>
          <a:p>
            <a:pPr marL="514350" lvl="0" indent="-514350" fontAlgn="auto">
              <a:spcBef>
                <a:spcPct val="20000"/>
              </a:spcBef>
              <a:buClrTx/>
              <a:buSzTx/>
              <a:buFont typeface="+mj-lt"/>
              <a:buAutoNum type="arabicPeriod"/>
              <a:defRPr/>
            </a:pPr>
            <a:r>
              <a:rPr lang="cs-CZ" b="1" dirty="0">
                <a:solidFill>
                  <a:srgbClr val="494949"/>
                </a:solidFill>
                <a:latin typeface="+mj-lt"/>
              </a:rPr>
              <a:t>Do 2009: Konkurenční vztah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 mezi dotacemi a EPC; podpora byla poskytována i na rychle návratná opatření, pravidla však nepřímo vylučovala metodu EPC jako způsob realizace.</a:t>
            </a:r>
            <a:br>
              <a:rPr lang="cs-CZ" dirty="0">
                <a:solidFill>
                  <a:srgbClr val="494949"/>
                </a:solidFill>
                <a:latin typeface="+mj-lt"/>
              </a:rPr>
            </a:br>
            <a:endParaRPr lang="cs-CZ" dirty="0">
              <a:solidFill>
                <a:srgbClr val="494949"/>
              </a:solidFill>
              <a:latin typeface="+mj-lt"/>
            </a:endParaRPr>
          </a:p>
          <a:p>
            <a:pPr marL="514350" lvl="0" indent="-514350" fontAlgn="auto">
              <a:spcBef>
                <a:spcPct val="20000"/>
              </a:spcBef>
              <a:buClrTx/>
              <a:buSzTx/>
              <a:buFont typeface="+mj-lt"/>
              <a:buAutoNum type="arabicPeriod"/>
              <a:defRPr/>
            </a:pPr>
            <a:r>
              <a:rPr lang="cs-CZ" b="1" dirty="0">
                <a:solidFill>
                  <a:srgbClr val="494949"/>
                </a:solidFill>
                <a:latin typeface="+mj-lt"/>
              </a:rPr>
              <a:t>2010 až 2015 pilotní využívání kombinace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: dotace pro zateplení budov, EPC pro technologie. Dva zcela oddělené procesy.</a:t>
            </a:r>
            <a:br>
              <a:rPr lang="cs-CZ" dirty="0">
                <a:solidFill>
                  <a:srgbClr val="494949"/>
                </a:solidFill>
                <a:latin typeface="+mj-lt"/>
              </a:rPr>
            </a:br>
            <a:endParaRPr lang="cs-CZ" dirty="0">
              <a:solidFill>
                <a:srgbClr val="494949"/>
              </a:solidFill>
              <a:latin typeface="+mj-lt"/>
            </a:endParaRPr>
          </a:p>
          <a:p>
            <a:pPr marL="514350" lvl="0" indent="-514350" fontAlgn="auto">
              <a:spcBef>
                <a:spcPct val="20000"/>
              </a:spcBef>
              <a:buClrTx/>
              <a:buSzTx/>
              <a:buFont typeface="+mj-lt"/>
              <a:buAutoNum type="arabicPeriod"/>
              <a:defRPr/>
            </a:pPr>
            <a:r>
              <a:rPr lang="cs-CZ" b="1" dirty="0">
                <a:solidFill>
                  <a:srgbClr val="494949"/>
                </a:solidFill>
                <a:latin typeface="+mj-lt"/>
              </a:rPr>
              <a:t>2015: Zahájení spolupráce mezi MŽP a APES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, 2016 první výzva OPŽP umožňující kombinaci EPC se zateplením; opatření zahrnutá pod dotaci dostala vyšší podporu, ale opatření zahrnutá do EPC nedostala podporu žádnou. Nebylo to výhodné, ani jeden realizovaný projekt.</a:t>
            </a:r>
          </a:p>
          <a:p>
            <a:pPr marL="514350" lvl="0" indent="-514350" fontAlgn="auto">
              <a:spcBef>
                <a:spcPct val="20000"/>
              </a:spcBef>
              <a:buClrTx/>
              <a:buSzTx/>
              <a:buFont typeface="+mj-lt"/>
              <a:buAutoNum type="arabicPeriod"/>
              <a:defRPr/>
            </a:pPr>
            <a:endParaRPr lang="cs-CZ" dirty="0">
              <a:solidFill>
                <a:srgbClr val="494949"/>
              </a:solidFill>
              <a:latin typeface="+mj-lt"/>
            </a:endParaRPr>
          </a:p>
          <a:p>
            <a:pPr marL="514350" lvl="0" indent="-514350" fontAlgn="auto">
              <a:spcBef>
                <a:spcPct val="20000"/>
              </a:spcBef>
              <a:buClrTx/>
              <a:buSzTx/>
              <a:buFont typeface="+mj-lt"/>
              <a:buAutoNum type="arabicPeriod"/>
              <a:defRPr/>
            </a:pPr>
            <a:r>
              <a:rPr lang="cs-CZ" b="1" dirty="0">
                <a:solidFill>
                  <a:srgbClr val="494949"/>
                </a:solidFill>
                <a:latin typeface="+mj-lt"/>
              </a:rPr>
              <a:t>2017: Rozšíření podporovaných technologií a plnohodnotná podpora EPC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 =&gt; úspěšná výzva.</a:t>
            </a:r>
            <a:br>
              <a:rPr lang="cs-CZ" dirty="0">
                <a:solidFill>
                  <a:srgbClr val="494949"/>
                </a:solidFill>
                <a:latin typeface="+mj-lt"/>
              </a:rPr>
            </a:br>
            <a:endParaRPr lang="cs-CZ" dirty="0">
              <a:solidFill>
                <a:srgbClr val="494949"/>
              </a:solidFill>
              <a:latin typeface="+mj-lt"/>
            </a:endParaRPr>
          </a:p>
          <a:p>
            <a:pPr marL="514350" lvl="0" indent="-514350" fontAlgn="auto">
              <a:spcBef>
                <a:spcPct val="20000"/>
              </a:spcBef>
              <a:buClrTx/>
              <a:buSzTx/>
              <a:buFont typeface="+mj-lt"/>
              <a:buAutoNum type="arabicPeriod"/>
              <a:defRPr/>
            </a:pPr>
            <a:r>
              <a:rPr lang="cs-CZ" b="1" dirty="0">
                <a:solidFill>
                  <a:srgbClr val="494949"/>
                </a:solidFill>
                <a:latin typeface="+mj-lt"/>
              </a:rPr>
              <a:t>2017: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 </a:t>
            </a:r>
            <a:r>
              <a:rPr lang="cs-CZ" b="1" dirty="0">
                <a:solidFill>
                  <a:srgbClr val="494949"/>
                </a:solidFill>
                <a:latin typeface="+mj-lt"/>
              </a:rPr>
              <a:t>Pro budovy ve státním sektoru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, které musí plnit podíl požadovaných renovací dle čl. 5 evropské směrnice o energetické náročnosti, je možné získat k dotaci OPŽP ještě dotaci ze </a:t>
            </a:r>
            <a:r>
              <a:rPr lang="cs-CZ" b="1" dirty="0">
                <a:solidFill>
                  <a:srgbClr val="494949"/>
                </a:solidFill>
                <a:latin typeface="+mj-lt"/>
              </a:rPr>
              <a:t>Zelené úsporám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 ve výši 45 % z uznatelných nákladů.</a:t>
            </a:r>
          </a:p>
          <a:p>
            <a:endParaRPr lang="cs-CZ" dirty="0"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050D751-D0B1-4543-A03E-759959DE4BC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8011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2448DE-E99D-4B36-9EE3-9F3B323FC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Oblasti úsporných opatření v budovách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C967CF-68BA-469E-8E07-673B82A98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700808"/>
            <a:ext cx="8568496" cy="4572000"/>
          </a:xfrm>
        </p:spPr>
        <p:txBody>
          <a:bodyPr/>
          <a:lstStyle/>
          <a:p>
            <a:pPr marL="914400" lvl="1" indent="-457200" eaLnBrk="0" fontAlgn="auto" hangingPunct="0">
              <a:spcBef>
                <a:spcPct val="20000"/>
              </a:spcBef>
              <a:buClr>
                <a:srgbClr val="0070C0"/>
              </a:buClr>
              <a:buSzPct val="50000"/>
              <a:buNone/>
            </a:pPr>
            <a:r>
              <a:rPr lang="cs-CZ" sz="1800" b="1" dirty="0">
                <a:solidFill>
                  <a:srgbClr val="494949"/>
                </a:solidFill>
                <a:latin typeface="+mj-lt"/>
                <a:cs typeface="Arial"/>
              </a:rPr>
              <a:t>A.	stavební opatření</a:t>
            </a: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 (zateplení pláště budov, výměna oken)</a:t>
            </a:r>
          </a:p>
          <a:p>
            <a:pPr marL="895350" lvl="1" indent="-438150" eaLnBrk="0" fontAlgn="auto" hangingPunct="0">
              <a:spcBef>
                <a:spcPct val="20000"/>
              </a:spcBef>
              <a:buClr>
                <a:srgbClr val="98BF0E"/>
              </a:buClr>
              <a:buSzPct val="50000"/>
              <a:buNone/>
            </a:pPr>
            <a:r>
              <a:rPr lang="cs-CZ" sz="1800" dirty="0">
                <a:solidFill>
                  <a:srgbClr val="98BF0E"/>
                </a:solidFill>
                <a:latin typeface="+mj-lt"/>
                <a:cs typeface="Arial"/>
              </a:rPr>
              <a:t>	</a:t>
            </a:r>
            <a:r>
              <a:rPr lang="cs-CZ" sz="1800" dirty="0">
                <a:latin typeface="+mj-lt"/>
                <a:cs typeface="Arial"/>
              </a:rPr>
              <a:t>dlouhodobá návratnost, nelze splatit pouze z úspor, proto </a:t>
            </a:r>
            <a:r>
              <a:rPr lang="cs-CZ" sz="1800" b="1" dirty="0">
                <a:solidFill>
                  <a:srgbClr val="FF6600"/>
                </a:solidFill>
                <a:latin typeface="Futura CEZ OT Medium" pitchFamily="50" charset="0"/>
              </a:rPr>
              <a:t>není vhodné pro EPC, </a:t>
            </a:r>
            <a:r>
              <a:rPr lang="cs-CZ" sz="1800" dirty="0">
                <a:latin typeface="+mj-lt"/>
                <a:cs typeface="Arial"/>
              </a:rPr>
              <a:t>ale je základem většiny projektů podporovaných z OPŽP</a:t>
            </a:r>
            <a:endParaRPr lang="cs-CZ" sz="1800" dirty="0">
              <a:solidFill>
                <a:prstClr val="black"/>
              </a:solidFill>
              <a:latin typeface="+mj-lt"/>
              <a:cs typeface="Arial"/>
            </a:endParaRPr>
          </a:p>
          <a:p>
            <a:pPr marL="800100" lvl="1" indent="-342900" eaLnBrk="0" fontAlgn="auto" hangingPunct="0">
              <a:spcBef>
                <a:spcPct val="20000"/>
              </a:spcBef>
              <a:buClr>
                <a:srgbClr val="98BF0E"/>
              </a:buClr>
              <a:buSzPct val="50000"/>
              <a:buNone/>
            </a:pPr>
            <a:endParaRPr lang="cs-CZ" sz="1800" dirty="0">
              <a:solidFill>
                <a:srgbClr val="FB7F19"/>
              </a:solidFill>
              <a:latin typeface="+mj-lt"/>
              <a:cs typeface="Arial"/>
            </a:endParaRPr>
          </a:p>
          <a:p>
            <a:pPr marL="914400" lvl="1" indent="-457200" eaLnBrk="0" fontAlgn="auto" hangingPunct="0">
              <a:spcBef>
                <a:spcPct val="20000"/>
              </a:spcBef>
              <a:buClr>
                <a:srgbClr val="0070C0"/>
              </a:buClr>
              <a:buSzPct val="50000"/>
              <a:buNone/>
            </a:pPr>
            <a:r>
              <a:rPr lang="cs-CZ" sz="1800" b="1" dirty="0">
                <a:solidFill>
                  <a:srgbClr val="494949"/>
                </a:solidFill>
                <a:latin typeface="+mj-lt"/>
                <a:cs typeface="Arial"/>
              </a:rPr>
              <a:t>B.	technologická opatření </a:t>
            </a:r>
            <a:r>
              <a:rPr lang="cs-CZ" sz="1800" dirty="0">
                <a:solidFill>
                  <a:srgbClr val="494949"/>
                </a:solidFill>
                <a:latin typeface="+mj-lt"/>
                <a:cs typeface="Arial"/>
              </a:rPr>
              <a:t>(rekonstrukce energetických systémů)</a:t>
            </a:r>
          </a:p>
          <a:p>
            <a:pPr marL="914400" lvl="1" indent="-457200" eaLnBrk="0" fontAlgn="auto" hangingPunct="0">
              <a:spcBef>
                <a:spcPct val="20000"/>
              </a:spcBef>
              <a:buClr>
                <a:srgbClr val="98BF0E"/>
              </a:buClr>
              <a:buSzPct val="50000"/>
              <a:buNone/>
            </a:pPr>
            <a:r>
              <a:rPr lang="cs-CZ" sz="1800" dirty="0">
                <a:solidFill>
                  <a:srgbClr val="0070C0"/>
                </a:solidFill>
                <a:latin typeface="+mj-lt"/>
                <a:cs typeface="Arial"/>
              </a:rPr>
              <a:t>	</a:t>
            </a:r>
            <a:r>
              <a:rPr lang="cs-CZ" sz="1800" dirty="0">
                <a:latin typeface="+mj-lt"/>
                <a:cs typeface="Arial"/>
              </a:rPr>
              <a:t>technologická opatření jsou často ekonomicky návratná, pokud návratnost nepřekračuje délku smlouvy s ESCO, lze tato opatření financovat  z budoucích úspor energie =&gt; </a:t>
            </a:r>
            <a:r>
              <a:rPr lang="cs-CZ" sz="1800" b="1" dirty="0">
                <a:solidFill>
                  <a:srgbClr val="FF6600"/>
                </a:solidFill>
                <a:latin typeface="Futura CEZ OT Medium" pitchFamily="50" charset="0"/>
              </a:rPr>
              <a:t>vhodné pro EPC </a:t>
            </a:r>
          </a:p>
          <a:p>
            <a:pPr marL="742950" lvl="1" indent="-285750" eaLnBrk="0" fontAlgn="auto" hangingPunct="0">
              <a:spcBef>
                <a:spcPct val="20000"/>
              </a:spcBef>
              <a:buClr>
                <a:srgbClr val="0070C0"/>
              </a:buClr>
              <a:buSzTx/>
              <a:buNone/>
            </a:pPr>
            <a:endParaRPr lang="cs-CZ" sz="1800" dirty="0">
              <a:solidFill>
                <a:srgbClr val="0070C0"/>
              </a:solidFill>
              <a:latin typeface="+mj-lt"/>
              <a:cs typeface="Arial"/>
            </a:endParaRPr>
          </a:p>
          <a:p>
            <a:pPr marL="742950" lvl="1" indent="-285750" eaLnBrk="0" fontAlgn="auto" hangingPunct="0">
              <a:spcBef>
                <a:spcPct val="20000"/>
              </a:spcBef>
              <a:buClr>
                <a:srgbClr val="0070C0"/>
              </a:buClr>
              <a:buSzTx/>
              <a:buNone/>
            </a:pPr>
            <a:endParaRPr lang="cs-CZ" sz="1800" dirty="0">
              <a:solidFill>
                <a:srgbClr val="0070C0"/>
              </a:solidFill>
              <a:latin typeface="+mj-lt"/>
              <a:cs typeface="Arial"/>
            </a:endParaRPr>
          </a:p>
          <a:p>
            <a:pPr marL="742950" lvl="1" indent="-285750" eaLnBrk="0" fontAlgn="auto" hangingPunct="0">
              <a:spcBef>
                <a:spcPct val="20000"/>
              </a:spcBef>
              <a:buClr>
                <a:srgbClr val="0070C0"/>
              </a:buClr>
              <a:buSzTx/>
              <a:buNone/>
            </a:pPr>
            <a:r>
              <a:rPr lang="cs-CZ" sz="1800" b="1" dirty="0">
                <a:solidFill>
                  <a:srgbClr val="FF6600"/>
                </a:solidFill>
                <a:latin typeface="Futura CEZ OT Medium" pitchFamily="50" charset="0"/>
              </a:rPr>
              <a:t>Kombinace obou způsobů přinese nejvyšší efekty pro zákazníka</a:t>
            </a:r>
          </a:p>
          <a:p>
            <a:endParaRPr lang="cs-CZ" sz="1800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2137333-7D43-4422-8D6B-433373682DD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408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AD87132-B806-428F-9C06-ED43C530D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Zvýhodněná podpora při využití </a:t>
            </a:r>
            <a:r>
              <a:rPr lang="cs-CZ" altLang="cs-CZ" b="1" dirty="0" err="1"/>
              <a:t>epc</a:t>
            </a:r>
            <a:endParaRPr lang="cs-CZ" alt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E0960FB-E571-4F5E-B43E-C5A762F58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340768"/>
            <a:ext cx="8280464" cy="5065200"/>
          </a:xfrm>
        </p:spPr>
        <p:txBody>
          <a:bodyPr/>
          <a:lstStyle/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sz="1800" dirty="0">
                <a:latin typeface="+mj-lt"/>
              </a:rPr>
              <a:t>Přínos pro zákazníka (kromě přínosů plynoucích z EPC): </a:t>
            </a:r>
          </a:p>
          <a:p>
            <a:pPr>
              <a:buSzPct val="100000"/>
            </a:pPr>
            <a:r>
              <a:rPr lang="cs-CZ" sz="1800" b="1" dirty="0">
                <a:latin typeface="+mj-lt"/>
              </a:rPr>
              <a:t>     </a:t>
            </a:r>
            <a:r>
              <a:rPr lang="cs-CZ" sz="1800" b="1" dirty="0">
                <a:solidFill>
                  <a:srgbClr val="FF6600"/>
                </a:solidFill>
                <a:latin typeface="+mj-lt"/>
              </a:rPr>
              <a:t>zvýšení maximální výše dotace o 5%</a:t>
            </a:r>
            <a:br>
              <a:rPr lang="cs-CZ" dirty="0">
                <a:latin typeface="+mj-lt"/>
              </a:rPr>
            </a:br>
            <a:endParaRPr lang="cs-CZ" dirty="0">
              <a:latin typeface="+mj-lt"/>
            </a:endParaRPr>
          </a:p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dirty="0">
                <a:latin typeface="+mj-lt"/>
              </a:rPr>
              <a:t>Další podmínky: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>
              <a:latin typeface="+mj-lt"/>
            </a:endParaRP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sz="1500" b="1" dirty="0">
                <a:latin typeface="+mj-lt"/>
              </a:rPr>
              <a:t>Vhodnost využití EPC musí být potvrzena výrokem energetického specialisty</a:t>
            </a:r>
            <a:r>
              <a:rPr lang="cs-CZ" sz="1500" dirty="0">
                <a:latin typeface="+mj-lt"/>
              </a:rPr>
              <a:t> v energetickém posudku.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500" dirty="0">
              <a:latin typeface="+mj-lt"/>
            </a:endParaRP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sz="1500" b="1" dirty="0">
                <a:latin typeface="+mj-lt"/>
              </a:rPr>
              <a:t>Smlouva EPC musí vyhodnocovat a reportovat celkovou úsporu.</a:t>
            </a:r>
            <a:r>
              <a:rPr lang="cs-CZ" sz="1500" dirty="0">
                <a:latin typeface="+mj-lt"/>
              </a:rPr>
              <a:t> I v případě, kdy je zakázka rozdělena mezi více dodavatelů (např. když stavební část realizuje jeden dodavatel formou </a:t>
            </a:r>
            <a:r>
              <a:rPr lang="cs-CZ" sz="1500" dirty="0" err="1">
                <a:latin typeface="+mj-lt"/>
              </a:rPr>
              <a:t>SoD</a:t>
            </a:r>
            <a:r>
              <a:rPr lang="cs-CZ" sz="1500" dirty="0">
                <a:latin typeface="+mj-lt"/>
              </a:rPr>
              <a:t> a technologie jiný dodavatel formou EPC). Pokud je celá rekonstrukce na jednu smlouvu, musí to být EPC. </a:t>
            </a:r>
          </a:p>
          <a:p>
            <a:pPr marL="573750" lvl="2" indent="-285750">
              <a:buFont typeface="Wingdings" panose="05000000000000000000" pitchFamily="2" charset="2"/>
              <a:buChar char="§"/>
            </a:pPr>
            <a:endParaRPr lang="cs-CZ" sz="1500" u="sng" dirty="0">
              <a:latin typeface="+mj-lt"/>
            </a:endParaRP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sz="1500" b="1" dirty="0">
                <a:latin typeface="+mj-lt"/>
              </a:rPr>
              <a:t>Zvýhodněnou podporu na zateplení může dostat i projekt, kde EPC na technologiích bylo realizováno již dříve</a:t>
            </a:r>
            <a:r>
              <a:rPr lang="cs-CZ" sz="1500" dirty="0">
                <a:latin typeface="+mj-lt"/>
              </a:rPr>
              <a:t>, pokud smlouva na EPC bude platit ještě aspoň 5 let po dokončení zateplení.</a:t>
            </a:r>
          </a:p>
          <a:p>
            <a:pPr marL="573750" lvl="2" indent="-285750">
              <a:buFont typeface="Wingdings" panose="05000000000000000000" pitchFamily="2" charset="2"/>
              <a:buChar char="§"/>
            </a:pPr>
            <a:endParaRPr lang="cs-CZ" sz="1500" dirty="0">
              <a:latin typeface="+mj-lt"/>
            </a:endParaRP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sz="1500" b="1" dirty="0">
                <a:solidFill>
                  <a:srgbClr val="FF0000"/>
                </a:solidFill>
                <a:latin typeface="+mj-lt"/>
              </a:rPr>
              <a:t>EPC má mírně odlišný průběh administrace žádosti a více odlišný průběh veřejné zakázky</a:t>
            </a:r>
            <a:r>
              <a:rPr lang="cs-CZ" sz="1500" dirty="0">
                <a:solidFill>
                  <a:srgbClr val="FF0000"/>
                </a:solidFill>
                <a:latin typeface="+mj-lt"/>
              </a:rPr>
              <a:t>, vše popsáno  v pravidlech pro žadatele a příjemce a v další veřejně přístupné dokumentaci SFŽP.</a:t>
            </a:r>
          </a:p>
          <a:p>
            <a:pPr marL="573750" lvl="2" indent="-285750">
              <a:buFont typeface="Wingdings" panose="05000000000000000000" pitchFamily="2" charset="2"/>
              <a:buChar char="§"/>
            </a:pPr>
            <a:endParaRPr lang="cs-CZ" sz="1500" u="sng" dirty="0">
              <a:latin typeface="+mj-lt"/>
            </a:endParaRP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sz="1500" b="1" dirty="0">
                <a:latin typeface="+mj-lt"/>
              </a:rPr>
              <a:t>Je-li předmětem dotovaného projektu více různých budov na jednu žádost, postačí dosažení úspory v součtu, i když vyhodnocována musí být každá budova zvlášť.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1161142-1D9F-4AD5-9E39-4D0B62F2BE7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6711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EEA195-BBAC-4F19-A159-9505E7C2F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průběh administrace žádosti veřejné zakázky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C40D78-FB4A-4BBF-9BF0-89F0709EA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300" y="1286143"/>
            <a:ext cx="8208000" cy="4572000"/>
          </a:xfrm>
        </p:spPr>
        <p:txBody>
          <a:bodyPr/>
          <a:lstStyle/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dirty="0"/>
              <a:t>Zdroje informací a specifických pokynů OPŽP: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endParaRPr lang="cs-CZ" dirty="0"/>
          </a:p>
          <a:p>
            <a:pPr marL="429750" lvl="1" indent="-285750">
              <a:buFont typeface="Wingdings" panose="05000000000000000000" pitchFamily="2" charset="2"/>
              <a:buChar char="§"/>
            </a:pPr>
            <a:r>
              <a:rPr lang="cs-CZ" sz="1400" dirty="0"/>
              <a:t>Obecné dokumenty k PO5:		</a:t>
            </a:r>
            <a:r>
              <a:rPr lang="cs-CZ" sz="1400" dirty="0" err="1"/>
              <a:t>PrŽaP</a:t>
            </a:r>
            <a:r>
              <a:rPr lang="cs-CZ" sz="1400" dirty="0"/>
              <a:t> a Vzor energetického posouzení</a:t>
            </a:r>
          </a:p>
          <a:p>
            <a:pPr marL="429750" lvl="1" indent="-285750">
              <a:buFont typeface="Wingdings" panose="05000000000000000000" pitchFamily="2" charset="2"/>
              <a:buChar char="§"/>
            </a:pPr>
            <a:r>
              <a:rPr lang="cs-CZ" sz="1400" dirty="0"/>
              <a:t>Specifické dokumenty k výzvě:	Pokyny pro žadatele kombinace OPŽP a metody EPC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/>
              <a:t>Orientační kroky / harmonogram: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33748FD-0120-48FA-B557-A763603DF34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B0C6B92-DD01-4EF5-B549-B66355396B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395897"/>
              </p:ext>
            </p:extLst>
          </p:nvPr>
        </p:nvGraphicFramePr>
        <p:xfrm>
          <a:off x="395536" y="2492896"/>
          <a:ext cx="8424936" cy="367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86E4122-26D3-471A-AD81-4BD3FFEF44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449675"/>
              </p:ext>
            </p:extLst>
          </p:nvPr>
        </p:nvGraphicFramePr>
        <p:xfrm>
          <a:off x="395536" y="3721964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ovéPole 6">
            <a:extLst>
              <a:ext uri="{FF2B5EF4-FFF2-40B4-BE49-F238E27FC236}">
                <a16:creationId xmlns:a16="http://schemas.microsoft.com/office/drawing/2014/main" id="{17F9E6C7-5E3C-4D74-907A-B11C27F78E1A}"/>
              </a:ext>
            </a:extLst>
          </p:cNvPr>
          <p:cNvSpPr txBox="1"/>
          <p:nvPr/>
        </p:nvSpPr>
        <p:spPr>
          <a:xfrm>
            <a:off x="3535200" y="2852936"/>
            <a:ext cx="4781216" cy="369332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Časové rozpětí pro podání žádosti</a:t>
            </a:r>
          </a:p>
        </p:txBody>
      </p:sp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E545C1B3-BB51-4C3E-94C4-DA283E161DC6}"/>
              </a:ext>
            </a:extLst>
          </p:cNvPr>
          <p:cNvCxnSpPr>
            <a:cxnSpLocks/>
          </p:cNvCxnSpPr>
          <p:nvPr/>
        </p:nvCxnSpPr>
        <p:spPr>
          <a:xfrm>
            <a:off x="3707904" y="3284984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FCC8E400-874E-4296-823A-405204C775A6}"/>
              </a:ext>
            </a:extLst>
          </p:cNvPr>
          <p:cNvCxnSpPr>
            <a:cxnSpLocks/>
          </p:cNvCxnSpPr>
          <p:nvPr/>
        </p:nvCxnSpPr>
        <p:spPr>
          <a:xfrm>
            <a:off x="4139952" y="3293368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A2F1CD3C-A551-4AAA-9A64-FE064B073BA2}"/>
              </a:ext>
            </a:extLst>
          </p:cNvPr>
          <p:cNvCxnSpPr>
            <a:cxnSpLocks/>
          </p:cNvCxnSpPr>
          <p:nvPr/>
        </p:nvCxnSpPr>
        <p:spPr>
          <a:xfrm>
            <a:off x="4572000" y="3293368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8149F3F2-EFEB-4164-8117-72EA83769FC4}"/>
              </a:ext>
            </a:extLst>
          </p:cNvPr>
          <p:cNvCxnSpPr>
            <a:cxnSpLocks/>
          </p:cNvCxnSpPr>
          <p:nvPr/>
        </p:nvCxnSpPr>
        <p:spPr>
          <a:xfrm>
            <a:off x="5004048" y="3293368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954D2926-5B19-48ED-A1B5-258B76650B0F}"/>
              </a:ext>
            </a:extLst>
          </p:cNvPr>
          <p:cNvCxnSpPr>
            <a:cxnSpLocks/>
          </p:cNvCxnSpPr>
          <p:nvPr/>
        </p:nvCxnSpPr>
        <p:spPr>
          <a:xfrm>
            <a:off x="5436096" y="3300295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7A23C80A-D79F-4891-A1D3-D051F9D90061}"/>
              </a:ext>
            </a:extLst>
          </p:cNvPr>
          <p:cNvCxnSpPr>
            <a:cxnSpLocks/>
          </p:cNvCxnSpPr>
          <p:nvPr/>
        </p:nvCxnSpPr>
        <p:spPr>
          <a:xfrm>
            <a:off x="5868144" y="3300295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>
            <a:extLst>
              <a:ext uri="{FF2B5EF4-FFF2-40B4-BE49-F238E27FC236}">
                <a16:creationId xmlns:a16="http://schemas.microsoft.com/office/drawing/2014/main" id="{C6447CAA-04FD-4DF6-938A-FC79072A7726}"/>
              </a:ext>
            </a:extLst>
          </p:cNvPr>
          <p:cNvCxnSpPr>
            <a:cxnSpLocks/>
          </p:cNvCxnSpPr>
          <p:nvPr/>
        </p:nvCxnSpPr>
        <p:spPr>
          <a:xfrm>
            <a:off x="6300192" y="3300295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>
            <a:extLst>
              <a:ext uri="{FF2B5EF4-FFF2-40B4-BE49-F238E27FC236}">
                <a16:creationId xmlns:a16="http://schemas.microsoft.com/office/drawing/2014/main" id="{372B5D94-8E39-4A74-8098-363320A8AB18}"/>
              </a:ext>
            </a:extLst>
          </p:cNvPr>
          <p:cNvCxnSpPr>
            <a:cxnSpLocks/>
          </p:cNvCxnSpPr>
          <p:nvPr/>
        </p:nvCxnSpPr>
        <p:spPr>
          <a:xfrm>
            <a:off x="6732240" y="3300295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FE7AA9D7-6123-4CF8-BB6D-2408D74B2427}"/>
              </a:ext>
            </a:extLst>
          </p:cNvPr>
          <p:cNvCxnSpPr>
            <a:cxnSpLocks/>
          </p:cNvCxnSpPr>
          <p:nvPr/>
        </p:nvCxnSpPr>
        <p:spPr>
          <a:xfrm>
            <a:off x="7164288" y="3300295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>
            <a:extLst>
              <a:ext uri="{FF2B5EF4-FFF2-40B4-BE49-F238E27FC236}">
                <a16:creationId xmlns:a16="http://schemas.microsoft.com/office/drawing/2014/main" id="{6933FFEA-D325-4916-85C2-B29C4CA87C42}"/>
              </a:ext>
            </a:extLst>
          </p:cNvPr>
          <p:cNvCxnSpPr>
            <a:cxnSpLocks/>
          </p:cNvCxnSpPr>
          <p:nvPr/>
        </p:nvCxnSpPr>
        <p:spPr>
          <a:xfrm>
            <a:off x="7596336" y="3300295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>
            <a:extLst>
              <a:ext uri="{FF2B5EF4-FFF2-40B4-BE49-F238E27FC236}">
                <a16:creationId xmlns:a16="http://schemas.microsoft.com/office/drawing/2014/main" id="{E8985D5E-5B69-4965-BED6-17A884FB45A6}"/>
              </a:ext>
            </a:extLst>
          </p:cNvPr>
          <p:cNvCxnSpPr>
            <a:cxnSpLocks/>
          </p:cNvCxnSpPr>
          <p:nvPr/>
        </p:nvCxnSpPr>
        <p:spPr>
          <a:xfrm>
            <a:off x="8028384" y="3309532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040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500549-CE5A-4C5A-8D83-2AF027FCD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/>
              <a:t>Zvýhodnění / omezení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9022255-754A-43C7-93B3-CD6D88265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2016000"/>
            <a:ext cx="8208000" cy="3717192"/>
          </a:xfrm>
        </p:spPr>
        <p:txBody>
          <a:bodyPr/>
          <a:lstStyle/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6600"/>
                </a:solidFill>
                <a:latin typeface="+mj-lt"/>
              </a:rPr>
              <a:t>Budovy / příjemci se zvýhodněním</a:t>
            </a: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b="1" dirty="0">
                <a:latin typeface="+mj-lt"/>
              </a:rPr>
              <a:t>Historické budovy nebo budovy v památkově chráněné zóně</a:t>
            </a:r>
            <a:r>
              <a:rPr lang="cs-CZ" dirty="0">
                <a:latin typeface="+mj-lt"/>
              </a:rPr>
              <a:t> – nižší nároky na budoucí úspory a parametry obálky pro přiznání dotace.</a:t>
            </a: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494949"/>
                </a:solidFill>
                <a:latin typeface="+mj-lt"/>
              </a:rPr>
              <a:t>Budovy ve státním sektoru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, které musí plnit podíl požadovaných renovací dle čl. 5 evropské směrnice o energetické náročnosti, mohou získat k dotaci OPŽP ještě dotaci ze </a:t>
            </a:r>
            <a:r>
              <a:rPr lang="cs-CZ" b="1" dirty="0">
                <a:solidFill>
                  <a:srgbClr val="494949"/>
                </a:solidFill>
                <a:latin typeface="+mj-lt"/>
              </a:rPr>
              <a:t>Zelené úsporám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 ve výši 45 % ze způsobilých výdajů.</a:t>
            </a:r>
            <a:endParaRPr lang="cs-CZ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latin typeface="+mj-lt"/>
            </a:endParaRPr>
          </a:p>
          <a:p>
            <a:pPr marL="285750" indent="-285750">
              <a:buSzPct val="100000"/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FF6600"/>
                </a:solidFill>
                <a:latin typeface="+mj-lt"/>
              </a:rPr>
              <a:t>Budovy / příjemci s omezením</a:t>
            </a:r>
          </a:p>
          <a:p>
            <a:pPr marL="573750" lvl="2" indent="-285750"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rgbClr val="494949"/>
                </a:solidFill>
                <a:latin typeface="+mj-lt"/>
              </a:rPr>
              <a:t>Budovy, které provozují výdělečnou činnost 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–</a:t>
            </a:r>
            <a:r>
              <a:rPr lang="cs-CZ" b="1" dirty="0">
                <a:solidFill>
                  <a:srgbClr val="494949"/>
                </a:solidFill>
                <a:latin typeface="+mj-lt"/>
              </a:rPr>
              <a:t> </a:t>
            </a:r>
            <a:r>
              <a:rPr lang="cs-CZ" dirty="0">
                <a:solidFill>
                  <a:srgbClr val="494949"/>
                </a:solidFill>
                <a:latin typeface="+mj-lt"/>
              </a:rPr>
              <a:t>režim De Minimis nebo omezení celkové dotace na 30 % ze způsobilých výdajů.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5E59609-9563-49C4-ACC7-91AC1CB913A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46FB938-5FCE-4D92-988B-DF61F35B39B4}" type="slidenum">
              <a:rPr lang="cs-CZ" smtClean="0"/>
              <a:pPr>
                <a:defRPr/>
              </a:pPr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840673"/>
      </p:ext>
    </p:extLst>
  </p:cSld>
  <p:clrMapOvr>
    <a:masterClrMapping/>
  </p:clrMapOvr>
</p:sld>
</file>

<file path=ppt/theme/theme1.xml><?xml version="1.0" encoding="utf-8"?>
<a:theme xmlns:a="http://schemas.openxmlformats.org/drawingml/2006/main" name="ČEZ ESCO šablona ppt 4x3">
  <a:themeElements>
    <a:clrScheme name="ČEZ ESCO Chytrá budoucnost">
      <a:dk1>
        <a:srgbClr val="000000"/>
      </a:dk1>
      <a:lt1>
        <a:sysClr val="window" lastClr="FFFFFF"/>
      </a:lt1>
      <a:dk2>
        <a:srgbClr val="F24F00"/>
      </a:dk2>
      <a:lt2>
        <a:srgbClr val="FFFFFF"/>
      </a:lt2>
      <a:accent1>
        <a:srgbClr val="F24F00"/>
      </a:accent1>
      <a:accent2>
        <a:srgbClr val="006532"/>
      </a:accent2>
      <a:accent3>
        <a:srgbClr val="FAB900"/>
      </a:accent3>
      <a:accent4>
        <a:srgbClr val="F49E45"/>
      </a:accent4>
      <a:accent5>
        <a:srgbClr val="BF0D0D"/>
      </a:accent5>
      <a:accent6>
        <a:srgbClr val="0070B8"/>
      </a:accent6>
      <a:hlink>
        <a:srgbClr val="F24F00"/>
      </a:hlink>
      <a:folHlink>
        <a:srgbClr val="F24F00"/>
      </a:folHlink>
    </a:clrScheme>
    <a:fontScheme name="Futura CEZ Medium - Arial CE">
      <a:majorFont>
        <a:latin typeface="Futura CEZ Medium"/>
        <a:ea typeface=""/>
        <a:cs typeface=""/>
      </a:majorFont>
      <a:minorFont>
        <a:latin typeface="Arial CE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CEZ_ESCO_4x3_temp_Chytra_budoucnost_v2 (Arial CE).potm" id="{5A7631CA-8F49-4664-92EF-5376A096E7C9}" vid="{2B723F9A-CA8B-4848-9640-53D41852FF7F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ČEZ ESCO šablona ppt 4x3</Template>
  <TotalTime>0</TotalTime>
  <Words>607</Words>
  <Application>Microsoft Office PowerPoint</Application>
  <PresentationFormat>Předvádění na obrazovce (4:3)</PresentationFormat>
  <Paragraphs>159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9" baseType="lpstr">
      <vt:lpstr>Arial</vt:lpstr>
      <vt:lpstr>Arial CE</vt:lpstr>
      <vt:lpstr>Calibri</vt:lpstr>
      <vt:lpstr>Futura CEZ Medium</vt:lpstr>
      <vt:lpstr>Futura CEZ OT Medium</vt:lpstr>
      <vt:lpstr>Wingdings</vt:lpstr>
      <vt:lpstr>Wingdings 2</vt:lpstr>
      <vt:lpstr>ČEZ ESCO šablona ppt 4x3</vt:lpstr>
      <vt:lpstr>Nové formy EPC - kombinace EPC  s dotacemi z OPŽP</vt:lpstr>
      <vt:lpstr>OPŽP – krátká rekapitulace</vt:lpstr>
      <vt:lpstr>Výše podpory – běžné objekty</vt:lpstr>
      <vt:lpstr>Výše podpory – památkově chráněné objekty</vt:lpstr>
      <vt:lpstr>Postoj OPŽP k EPC – historický vývoj</vt:lpstr>
      <vt:lpstr>Oblasti úsporných opatření v budovách</vt:lpstr>
      <vt:lpstr>Zvýhodněná podpora při využití epc</vt:lpstr>
      <vt:lpstr>průběh administrace žádosti veřejné zakázky</vt:lpstr>
      <vt:lpstr>Zvýhodnění / omezení</vt:lpstr>
      <vt:lpstr>Financování EPC + OPŽP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2018-03-20T15:29:08Z</dcterms:created>
  <dcterms:modified xsi:type="dcterms:W3CDTF">2019-06-26T11:55:21Z</dcterms:modified>
  <cp:category>Interní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agging.ClassificationMark.P00">
    <vt:lpwstr>&lt;ClassificationMark xmlns:xsi="http://www.w3.org/2001/XMLSchema-instance" xmlns:xsd="http://www.w3.org/2001/XMLSchema" margin="NaN" class="C1" owner="Parolek Petr" position="BottomMiddle" marginX="0" marginY="0" classifiedOn="2019-06-17T18:13:01.9280</vt:lpwstr>
  </property>
  <property fmtid="{D5CDD505-2E9C-101B-9397-08002B2CF9AE}" pid="3" name="DocumentTagging.ClassificationMark.P01">
    <vt:lpwstr>281+02:00" showPrintedBy="false" showPrintDate="false" language="cs" ApplicationVersion="Microsoft PowerPoint, 14.0" addinVersion="5.10.5.38" template="CEZ"&gt;&lt;history bulk="false" class="Interní" code="C1" user="Parolek Petr" divisionPrefix="ESCO" map</vt:lpwstr>
  </property>
  <property fmtid="{D5CDD505-2E9C-101B-9397-08002B2CF9AE}" pid="4" name="DocumentTagging.ClassificationMark.P02">
    <vt:lpwstr>pingVersion="1" date="2019-06-17T18:13:02.6000228+02:00" /&gt;&lt;recipients /&gt;&lt;documentOwners /&gt;&lt;/ClassificationMark&gt;</vt:lpwstr>
  </property>
  <property fmtid="{D5CDD505-2E9C-101B-9397-08002B2CF9AE}" pid="5" name="DocumentTagging.ClassificationMark">
    <vt:lpwstr>￼PARTS:3</vt:lpwstr>
  </property>
  <property fmtid="{D5CDD505-2E9C-101B-9397-08002B2CF9AE}" pid="6" name="DocumentClasification">
    <vt:lpwstr>Interní</vt:lpwstr>
  </property>
  <property fmtid="{D5CDD505-2E9C-101B-9397-08002B2CF9AE}" pid="7" name="CEZ_DLP">
    <vt:lpwstr>CEZ:ESCO:C</vt:lpwstr>
  </property>
</Properties>
</file>