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300" r:id="rId4"/>
    <p:sldId id="260" r:id="rId5"/>
    <p:sldId id="310" r:id="rId6"/>
    <p:sldId id="276" r:id="rId7"/>
    <p:sldId id="267" r:id="rId8"/>
    <p:sldId id="262" r:id="rId9"/>
    <p:sldId id="278" r:id="rId10"/>
    <p:sldId id="293" r:id="rId11"/>
    <p:sldId id="294" r:id="rId12"/>
    <p:sldId id="295" r:id="rId13"/>
    <p:sldId id="292" r:id="rId14"/>
    <p:sldId id="279" r:id="rId15"/>
    <p:sldId id="297" r:id="rId16"/>
    <p:sldId id="274" r:id="rId17"/>
    <p:sldId id="308" r:id="rId18"/>
    <p:sldId id="311" r:id="rId19"/>
    <p:sldId id="265" r:id="rId20"/>
  </p:sldIdLst>
  <p:sldSz cx="12190413" cy="7021513"/>
  <p:notesSz cx="6797675" cy="9926638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76478" autoAdjust="0"/>
  </p:normalViewPr>
  <p:slideViewPr>
    <p:cSldViewPr>
      <p:cViewPr varScale="1">
        <p:scale>
          <a:sx n="101" d="100"/>
          <a:sy n="101" d="100"/>
        </p:scale>
        <p:origin x="126" y="174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338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841A2A-3396-4AC2-9CB3-0BA9102AA98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1849CAD6-F455-44DB-AEF6-9C05E38AEA42}">
      <dgm:prSet phldrT="[Text]"/>
      <dgm:spPr/>
      <dgm:t>
        <a:bodyPr/>
        <a:lstStyle/>
        <a:p>
          <a:r>
            <a:rPr lang="cs-CZ" dirty="0" smtClean="0"/>
            <a:t>06/2019</a:t>
          </a:r>
          <a:endParaRPr lang="cs-CZ" dirty="0"/>
        </a:p>
      </dgm:t>
    </dgm:pt>
    <dgm:pt modelId="{A6ABB517-55B6-4F11-A6F8-DA0E4ACA0BD4}" type="parTrans" cxnId="{1C1224FC-23F5-42B0-9CCA-61591B344153}">
      <dgm:prSet/>
      <dgm:spPr/>
      <dgm:t>
        <a:bodyPr/>
        <a:lstStyle/>
        <a:p>
          <a:endParaRPr lang="cs-CZ"/>
        </a:p>
      </dgm:t>
    </dgm:pt>
    <dgm:pt modelId="{29C07C87-5355-4C7B-A9B9-0F3401BA6646}" type="sibTrans" cxnId="{1C1224FC-23F5-42B0-9CCA-61591B344153}">
      <dgm:prSet/>
      <dgm:spPr/>
      <dgm:t>
        <a:bodyPr/>
        <a:lstStyle/>
        <a:p>
          <a:endParaRPr lang="cs-CZ"/>
        </a:p>
      </dgm:t>
    </dgm:pt>
    <dgm:pt modelId="{7DB54445-898B-4046-9A15-1C7DCA7AC1B7}">
      <dgm:prSet phldrT="[Text]"/>
      <dgm:spPr/>
      <dgm:t>
        <a:bodyPr/>
        <a:lstStyle/>
        <a:p>
          <a:r>
            <a:rPr lang="cs-CZ" dirty="0" smtClean="0"/>
            <a:t>12/2019</a:t>
          </a:r>
          <a:endParaRPr lang="cs-CZ" dirty="0"/>
        </a:p>
      </dgm:t>
    </dgm:pt>
    <dgm:pt modelId="{1817A417-CE2A-4886-831E-D20426F1ADD7}" type="parTrans" cxnId="{AC271CFD-77B4-401B-8C4F-2F3C6104DF30}">
      <dgm:prSet/>
      <dgm:spPr/>
      <dgm:t>
        <a:bodyPr/>
        <a:lstStyle/>
        <a:p>
          <a:endParaRPr lang="cs-CZ"/>
        </a:p>
      </dgm:t>
    </dgm:pt>
    <dgm:pt modelId="{9945D4AE-9D82-45FF-90D2-C20ECCFA6B28}" type="sibTrans" cxnId="{AC271CFD-77B4-401B-8C4F-2F3C6104DF30}">
      <dgm:prSet/>
      <dgm:spPr/>
      <dgm:t>
        <a:bodyPr/>
        <a:lstStyle/>
        <a:p>
          <a:endParaRPr lang="cs-CZ"/>
        </a:p>
      </dgm:t>
    </dgm:pt>
    <dgm:pt modelId="{9A2DB754-49CA-4BD4-BE5B-0CB1CA9EA7CF}">
      <dgm:prSet phldrT="[Text]"/>
      <dgm:spPr/>
      <dgm:t>
        <a:bodyPr/>
        <a:lstStyle/>
        <a:p>
          <a:r>
            <a:rPr lang="cs-CZ" dirty="0" smtClean="0"/>
            <a:t>03/2020</a:t>
          </a:r>
          <a:endParaRPr lang="cs-CZ" dirty="0"/>
        </a:p>
      </dgm:t>
    </dgm:pt>
    <dgm:pt modelId="{392A4928-F3F6-44E9-ADDF-542B02F34F69}" type="parTrans" cxnId="{45A29915-A0D4-4B11-BA46-9DDC399A9E8F}">
      <dgm:prSet/>
      <dgm:spPr/>
      <dgm:t>
        <a:bodyPr/>
        <a:lstStyle/>
        <a:p>
          <a:endParaRPr lang="cs-CZ"/>
        </a:p>
      </dgm:t>
    </dgm:pt>
    <dgm:pt modelId="{A7F107B8-9C62-432A-B6B3-AFD30CAAD798}" type="sibTrans" cxnId="{45A29915-A0D4-4B11-BA46-9DDC399A9E8F}">
      <dgm:prSet/>
      <dgm:spPr/>
      <dgm:t>
        <a:bodyPr/>
        <a:lstStyle/>
        <a:p>
          <a:endParaRPr lang="cs-CZ"/>
        </a:p>
      </dgm:t>
    </dgm:pt>
    <dgm:pt modelId="{9BD00753-2BB7-4450-9651-B40004369E24}">
      <dgm:prSet/>
      <dgm:spPr/>
      <dgm:t>
        <a:bodyPr/>
        <a:lstStyle/>
        <a:p>
          <a:r>
            <a:rPr lang="cs-CZ" dirty="0" smtClean="0"/>
            <a:t>07/2019</a:t>
          </a:r>
          <a:endParaRPr lang="cs-CZ" dirty="0"/>
        </a:p>
      </dgm:t>
    </dgm:pt>
    <dgm:pt modelId="{ABD2BBB2-B648-4C00-ADCD-9A689902D330}" type="parTrans" cxnId="{5D6118AF-67A0-4829-A869-568C7F2F2F75}">
      <dgm:prSet/>
      <dgm:spPr/>
      <dgm:t>
        <a:bodyPr/>
        <a:lstStyle/>
        <a:p>
          <a:endParaRPr lang="cs-CZ"/>
        </a:p>
      </dgm:t>
    </dgm:pt>
    <dgm:pt modelId="{D9E829B5-FF3D-477A-9E82-B006F7E837A1}" type="sibTrans" cxnId="{5D6118AF-67A0-4829-A869-568C7F2F2F75}">
      <dgm:prSet/>
      <dgm:spPr/>
      <dgm:t>
        <a:bodyPr/>
        <a:lstStyle/>
        <a:p>
          <a:endParaRPr lang="cs-CZ"/>
        </a:p>
      </dgm:t>
    </dgm:pt>
    <dgm:pt modelId="{05EA1C47-0CED-4C37-BD7B-5F5F9448414E}">
      <dgm:prSet/>
      <dgm:spPr/>
      <dgm:t>
        <a:bodyPr/>
        <a:lstStyle/>
        <a:p>
          <a:r>
            <a:rPr lang="cs-CZ" dirty="0" smtClean="0"/>
            <a:t>03/2019</a:t>
          </a:r>
          <a:endParaRPr lang="cs-CZ" dirty="0"/>
        </a:p>
      </dgm:t>
    </dgm:pt>
    <dgm:pt modelId="{9E03A685-FF4C-4B30-9C4E-5524410900AF}" type="parTrans" cxnId="{E40DFD79-0E34-4F28-B184-1F120FF60903}">
      <dgm:prSet/>
      <dgm:spPr/>
      <dgm:t>
        <a:bodyPr/>
        <a:lstStyle/>
        <a:p>
          <a:endParaRPr lang="cs-CZ"/>
        </a:p>
      </dgm:t>
    </dgm:pt>
    <dgm:pt modelId="{23196113-4D95-4680-AB53-8D4E9CD28CE4}" type="sibTrans" cxnId="{E40DFD79-0E34-4F28-B184-1F120FF60903}">
      <dgm:prSet/>
      <dgm:spPr/>
      <dgm:t>
        <a:bodyPr/>
        <a:lstStyle/>
        <a:p>
          <a:endParaRPr lang="cs-CZ"/>
        </a:p>
      </dgm:t>
    </dgm:pt>
    <dgm:pt modelId="{70CF0E45-8CCD-4CE8-B0A6-F679EE754B47}">
      <dgm:prSet/>
      <dgm:spPr/>
      <dgm:t>
        <a:bodyPr/>
        <a:lstStyle/>
        <a:p>
          <a:r>
            <a:rPr lang="cs-CZ" dirty="0" smtClean="0"/>
            <a:t>05/2019</a:t>
          </a:r>
        </a:p>
      </dgm:t>
    </dgm:pt>
    <dgm:pt modelId="{B92F08C5-4BFE-4CDC-8100-CE9B70283DC0}" type="parTrans" cxnId="{E5D9FC41-23D5-4713-9B1A-D1A223B4F1C5}">
      <dgm:prSet/>
      <dgm:spPr/>
      <dgm:t>
        <a:bodyPr/>
        <a:lstStyle/>
        <a:p>
          <a:endParaRPr lang="cs-CZ"/>
        </a:p>
      </dgm:t>
    </dgm:pt>
    <dgm:pt modelId="{B0B6C92C-0A1A-4B5E-B51F-CCCCE0BBEE88}" type="sibTrans" cxnId="{E5D9FC41-23D5-4713-9B1A-D1A223B4F1C5}">
      <dgm:prSet/>
      <dgm:spPr/>
      <dgm:t>
        <a:bodyPr/>
        <a:lstStyle/>
        <a:p>
          <a:endParaRPr lang="cs-CZ"/>
        </a:p>
      </dgm:t>
    </dgm:pt>
    <dgm:pt modelId="{23D770C1-7314-427B-A3E1-93424D33BC2E}" type="pres">
      <dgm:prSet presAssocID="{D8841A2A-3396-4AC2-9CB3-0BA9102AA98B}" presName="Name0" presStyleCnt="0">
        <dgm:presLayoutVars>
          <dgm:dir/>
          <dgm:animLvl val="lvl"/>
          <dgm:resizeHandles val="exact"/>
        </dgm:presLayoutVars>
      </dgm:prSet>
      <dgm:spPr/>
    </dgm:pt>
    <dgm:pt modelId="{89794AD7-9B18-4EAA-84B3-D17952576BF0}" type="pres">
      <dgm:prSet presAssocID="{05EA1C47-0CED-4C37-BD7B-5F5F9448414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D9FCB6E-90F6-48C2-A521-FDD057716638}" type="pres">
      <dgm:prSet presAssocID="{23196113-4D95-4680-AB53-8D4E9CD28CE4}" presName="parTxOnlySpace" presStyleCnt="0"/>
      <dgm:spPr/>
    </dgm:pt>
    <dgm:pt modelId="{3FC3B397-7BED-4118-84A4-D18457BB0C21}" type="pres">
      <dgm:prSet presAssocID="{70CF0E45-8CCD-4CE8-B0A6-F679EE754B47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47046A-6384-4DCA-80FE-85BF4A8C72E5}" type="pres">
      <dgm:prSet presAssocID="{B0B6C92C-0A1A-4B5E-B51F-CCCCE0BBEE88}" presName="parTxOnlySpace" presStyleCnt="0"/>
      <dgm:spPr/>
    </dgm:pt>
    <dgm:pt modelId="{4B35ADD4-5851-4ED3-AA61-D3CB53086D7D}" type="pres">
      <dgm:prSet presAssocID="{1849CAD6-F455-44DB-AEF6-9C05E38AEA42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C0FAF4E-EDE6-48B8-B3EF-77D6E3DAE1F8}" type="pres">
      <dgm:prSet presAssocID="{29C07C87-5355-4C7B-A9B9-0F3401BA6646}" presName="parTxOnlySpace" presStyleCnt="0"/>
      <dgm:spPr/>
    </dgm:pt>
    <dgm:pt modelId="{50E5155D-C039-4D9C-A2C9-E2DBEE74BD3A}" type="pres">
      <dgm:prSet presAssocID="{9BD00753-2BB7-4450-9651-B40004369E24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EBB1592-33FA-435E-B26B-7DFE90062AB4}" type="pres">
      <dgm:prSet presAssocID="{D9E829B5-FF3D-477A-9E82-B006F7E837A1}" presName="parTxOnlySpace" presStyleCnt="0"/>
      <dgm:spPr/>
    </dgm:pt>
    <dgm:pt modelId="{7427EA6A-596D-4F7C-95F6-63482DE9A344}" type="pres">
      <dgm:prSet presAssocID="{7DB54445-898B-4046-9A15-1C7DCA7AC1B7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F76A559-9489-44D8-A1F2-2AD0E596DE87}" type="pres">
      <dgm:prSet presAssocID="{9945D4AE-9D82-45FF-90D2-C20ECCFA6B28}" presName="parTxOnlySpace" presStyleCnt="0"/>
      <dgm:spPr/>
    </dgm:pt>
    <dgm:pt modelId="{2EE6B58C-CFBF-41B6-A3B3-9778228843D9}" type="pres">
      <dgm:prSet presAssocID="{9A2DB754-49CA-4BD4-BE5B-0CB1CA9EA7C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E394387-6BE8-49A2-84DE-8668FA900FA9}" type="presOf" srcId="{D8841A2A-3396-4AC2-9CB3-0BA9102AA98B}" destId="{23D770C1-7314-427B-A3E1-93424D33BC2E}" srcOrd="0" destOrd="0" presId="urn:microsoft.com/office/officeart/2005/8/layout/chevron1"/>
    <dgm:cxn modelId="{DFFF1D35-3269-4415-BF3C-43CA40AB60BE}" type="presOf" srcId="{9A2DB754-49CA-4BD4-BE5B-0CB1CA9EA7CF}" destId="{2EE6B58C-CFBF-41B6-A3B3-9778228843D9}" srcOrd="0" destOrd="0" presId="urn:microsoft.com/office/officeart/2005/8/layout/chevron1"/>
    <dgm:cxn modelId="{1CF2B5E1-52A0-4A89-A001-F5B5F3AF5589}" type="presOf" srcId="{9BD00753-2BB7-4450-9651-B40004369E24}" destId="{50E5155D-C039-4D9C-A2C9-E2DBEE74BD3A}" srcOrd="0" destOrd="0" presId="urn:microsoft.com/office/officeart/2005/8/layout/chevron1"/>
    <dgm:cxn modelId="{AC271CFD-77B4-401B-8C4F-2F3C6104DF30}" srcId="{D8841A2A-3396-4AC2-9CB3-0BA9102AA98B}" destId="{7DB54445-898B-4046-9A15-1C7DCA7AC1B7}" srcOrd="4" destOrd="0" parTransId="{1817A417-CE2A-4886-831E-D20426F1ADD7}" sibTransId="{9945D4AE-9D82-45FF-90D2-C20ECCFA6B28}"/>
    <dgm:cxn modelId="{F9BC8A41-A652-4E6F-8399-2D14CE374AD8}" type="presOf" srcId="{05EA1C47-0CED-4C37-BD7B-5F5F9448414E}" destId="{89794AD7-9B18-4EAA-84B3-D17952576BF0}" srcOrd="0" destOrd="0" presId="urn:microsoft.com/office/officeart/2005/8/layout/chevron1"/>
    <dgm:cxn modelId="{E5D9FC41-23D5-4713-9B1A-D1A223B4F1C5}" srcId="{D8841A2A-3396-4AC2-9CB3-0BA9102AA98B}" destId="{70CF0E45-8CCD-4CE8-B0A6-F679EE754B47}" srcOrd="1" destOrd="0" parTransId="{B92F08C5-4BFE-4CDC-8100-CE9B70283DC0}" sibTransId="{B0B6C92C-0A1A-4B5E-B51F-CCCCE0BBEE88}"/>
    <dgm:cxn modelId="{FD78B904-A3DC-4821-976B-8DBCB504FF2E}" type="presOf" srcId="{1849CAD6-F455-44DB-AEF6-9C05E38AEA42}" destId="{4B35ADD4-5851-4ED3-AA61-D3CB53086D7D}" srcOrd="0" destOrd="0" presId="urn:microsoft.com/office/officeart/2005/8/layout/chevron1"/>
    <dgm:cxn modelId="{5B2C940D-3793-43F0-A84F-BE3593679241}" type="presOf" srcId="{7DB54445-898B-4046-9A15-1C7DCA7AC1B7}" destId="{7427EA6A-596D-4F7C-95F6-63482DE9A344}" srcOrd="0" destOrd="0" presId="urn:microsoft.com/office/officeart/2005/8/layout/chevron1"/>
    <dgm:cxn modelId="{45A29915-A0D4-4B11-BA46-9DDC399A9E8F}" srcId="{D8841A2A-3396-4AC2-9CB3-0BA9102AA98B}" destId="{9A2DB754-49CA-4BD4-BE5B-0CB1CA9EA7CF}" srcOrd="5" destOrd="0" parTransId="{392A4928-F3F6-44E9-ADDF-542B02F34F69}" sibTransId="{A7F107B8-9C62-432A-B6B3-AFD30CAAD798}"/>
    <dgm:cxn modelId="{1C1224FC-23F5-42B0-9CCA-61591B344153}" srcId="{D8841A2A-3396-4AC2-9CB3-0BA9102AA98B}" destId="{1849CAD6-F455-44DB-AEF6-9C05E38AEA42}" srcOrd="2" destOrd="0" parTransId="{A6ABB517-55B6-4F11-A6F8-DA0E4ACA0BD4}" sibTransId="{29C07C87-5355-4C7B-A9B9-0F3401BA6646}"/>
    <dgm:cxn modelId="{5D6118AF-67A0-4829-A869-568C7F2F2F75}" srcId="{D8841A2A-3396-4AC2-9CB3-0BA9102AA98B}" destId="{9BD00753-2BB7-4450-9651-B40004369E24}" srcOrd="3" destOrd="0" parTransId="{ABD2BBB2-B648-4C00-ADCD-9A689902D330}" sibTransId="{D9E829B5-FF3D-477A-9E82-B006F7E837A1}"/>
    <dgm:cxn modelId="{E40DFD79-0E34-4F28-B184-1F120FF60903}" srcId="{D8841A2A-3396-4AC2-9CB3-0BA9102AA98B}" destId="{05EA1C47-0CED-4C37-BD7B-5F5F9448414E}" srcOrd="0" destOrd="0" parTransId="{9E03A685-FF4C-4B30-9C4E-5524410900AF}" sibTransId="{23196113-4D95-4680-AB53-8D4E9CD28CE4}"/>
    <dgm:cxn modelId="{873B5166-6CDC-4B48-82C2-6A6E9CC28788}" type="presOf" srcId="{70CF0E45-8CCD-4CE8-B0A6-F679EE754B47}" destId="{3FC3B397-7BED-4118-84A4-D18457BB0C21}" srcOrd="0" destOrd="0" presId="urn:microsoft.com/office/officeart/2005/8/layout/chevron1"/>
    <dgm:cxn modelId="{0FDEEF42-5135-439F-BDB4-F33CC8F5BE81}" type="presParOf" srcId="{23D770C1-7314-427B-A3E1-93424D33BC2E}" destId="{89794AD7-9B18-4EAA-84B3-D17952576BF0}" srcOrd="0" destOrd="0" presId="urn:microsoft.com/office/officeart/2005/8/layout/chevron1"/>
    <dgm:cxn modelId="{BAC710F1-28FF-46FD-9B7F-356D3828BA37}" type="presParOf" srcId="{23D770C1-7314-427B-A3E1-93424D33BC2E}" destId="{4D9FCB6E-90F6-48C2-A521-FDD057716638}" srcOrd="1" destOrd="0" presId="urn:microsoft.com/office/officeart/2005/8/layout/chevron1"/>
    <dgm:cxn modelId="{72BF9421-052F-4869-AD0A-E44F9B2D0083}" type="presParOf" srcId="{23D770C1-7314-427B-A3E1-93424D33BC2E}" destId="{3FC3B397-7BED-4118-84A4-D18457BB0C21}" srcOrd="2" destOrd="0" presId="urn:microsoft.com/office/officeart/2005/8/layout/chevron1"/>
    <dgm:cxn modelId="{8318AA2C-2B90-4235-96C2-D442DCB52C10}" type="presParOf" srcId="{23D770C1-7314-427B-A3E1-93424D33BC2E}" destId="{0A47046A-6384-4DCA-80FE-85BF4A8C72E5}" srcOrd="3" destOrd="0" presId="urn:microsoft.com/office/officeart/2005/8/layout/chevron1"/>
    <dgm:cxn modelId="{301A4F12-0F5D-44BF-850D-7457C17DC644}" type="presParOf" srcId="{23D770C1-7314-427B-A3E1-93424D33BC2E}" destId="{4B35ADD4-5851-4ED3-AA61-D3CB53086D7D}" srcOrd="4" destOrd="0" presId="urn:microsoft.com/office/officeart/2005/8/layout/chevron1"/>
    <dgm:cxn modelId="{7BA9F4DB-EC49-4366-AA47-6A7483876EFD}" type="presParOf" srcId="{23D770C1-7314-427B-A3E1-93424D33BC2E}" destId="{9C0FAF4E-EDE6-48B8-B3EF-77D6E3DAE1F8}" srcOrd="5" destOrd="0" presId="urn:microsoft.com/office/officeart/2005/8/layout/chevron1"/>
    <dgm:cxn modelId="{56105989-03A2-47D7-96D3-A647279678B8}" type="presParOf" srcId="{23D770C1-7314-427B-A3E1-93424D33BC2E}" destId="{50E5155D-C039-4D9C-A2C9-E2DBEE74BD3A}" srcOrd="6" destOrd="0" presId="urn:microsoft.com/office/officeart/2005/8/layout/chevron1"/>
    <dgm:cxn modelId="{2EC279D8-FEA2-4806-BCEC-4F1FC7661BBC}" type="presParOf" srcId="{23D770C1-7314-427B-A3E1-93424D33BC2E}" destId="{DEBB1592-33FA-435E-B26B-7DFE90062AB4}" srcOrd="7" destOrd="0" presId="urn:microsoft.com/office/officeart/2005/8/layout/chevron1"/>
    <dgm:cxn modelId="{F4D52F87-4ACC-4462-8876-74017A95BE2A}" type="presParOf" srcId="{23D770C1-7314-427B-A3E1-93424D33BC2E}" destId="{7427EA6A-596D-4F7C-95F6-63482DE9A344}" srcOrd="8" destOrd="0" presId="urn:microsoft.com/office/officeart/2005/8/layout/chevron1"/>
    <dgm:cxn modelId="{A7691B5A-9988-4021-8F08-E2E3F75058DA}" type="presParOf" srcId="{23D770C1-7314-427B-A3E1-93424D33BC2E}" destId="{AF76A559-9489-44D8-A1F2-2AD0E596DE87}" srcOrd="9" destOrd="0" presId="urn:microsoft.com/office/officeart/2005/8/layout/chevron1"/>
    <dgm:cxn modelId="{3B4D9256-BA8B-4FE8-9E18-CE926815FEE7}" type="presParOf" srcId="{23D770C1-7314-427B-A3E1-93424D33BC2E}" destId="{2EE6B58C-CFBF-41B6-A3B3-9778228843D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794AD7-9B18-4EAA-84B3-D17952576BF0}">
      <dsp:nvSpPr>
        <dsp:cNvPr id="0" name=""/>
        <dsp:cNvSpPr/>
      </dsp:nvSpPr>
      <dsp:spPr>
        <a:xfrm>
          <a:off x="5357" y="1918392"/>
          <a:ext cx="1992817" cy="7971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03/2019</a:t>
          </a:r>
          <a:endParaRPr lang="cs-CZ" sz="2400" kern="1200" dirty="0"/>
        </a:p>
      </dsp:txBody>
      <dsp:txXfrm>
        <a:off x="403921" y="1918392"/>
        <a:ext cx="1195690" cy="797127"/>
      </dsp:txXfrm>
    </dsp:sp>
    <dsp:sp modelId="{3FC3B397-7BED-4118-84A4-D18457BB0C21}">
      <dsp:nvSpPr>
        <dsp:cNvPr id="0" name=""/>
        <dsp:cNvSpPr/>
      </dsp:nvSpPr>
      <dsp:spPr>
        <a:xfrm>
          <a:off x="1798893" y="1918392"/>
          <a:ext cx="1992817" cy="7971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05/2019</a:t>
          </a:r>
        </a:p>
      </dsp:txBody>
      <dsp:txXfrm>
        <a:off x="2197457" y="1918392"/>
        <a:ext cx="1195690" cy="797127"/>
      </dsp:txXfrm>
    </dsp:sp>
    <dsp:sp modelId="{4B35ADD4-5851-4ED3-AA61-D3CB53086D7D}">
      <dsp:nvSpPr>
        <dsp:cNvPr id="0" name=""/>
        <dsp:cNvSpPr/>
      </dsp:nvSpPr>
      <dsp:spPr>
        <a:xfrm>
          <a:off x="3592429" y="1918392"/>
          <a:ext cx="1992817" cy="7971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06/2019</a:t>
          </a:r>
          <a:endParaRPr lang="cs-CZ" sz="2400" kern="1200" dirty="0"/>
        </a:p>
      </dsp:txBody>
      <dsp:txXfrm>
        <a:off x="3990993" y="1918392"/>
        <a:ext cx="1195690" cy="797127"/>
      </dsp:txXfrm>
    </dsp:sp>
    <dsp:sp modelId="{50E5155D-C039-4D9C-A2C9-E2DBEE74BD3A}">
      <dsp:nvSpPr>
        <dsp:cNvPr id="0" name=""/>
        <dsp:cNvSpPr/>
      </dsp:nvSpPr>
      <dsp:spPr>
        <a:xfrm>
          <a:off x="5385965" y="1918392"/>
          <a:ext cx="1992817" cy="7971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07/2019</a:t>
          </a:r>
          <a:endParaRPr lang="cs-CZ" sz="2400" kern="1200" dirty="0"/>
        </a:p>
      </dsp:txBody>
      <dsp:txXfrm>
        <a:off x="5784529" y="1918392"/>
        <a:ext cx="1195690" cy="797127"/>
      </dsp:txXfrm>
    </dsp:sp>
    <dsp:sp modelId="{7427EA6A-596D-4F7C-95F6-63482DE9A344}">
      <dsp:nvSpPr>
        <dsp:cNvPr id="0" name=""/>
        <dsp:cNvSpPr/>
      </dsp:nvSpPr>
      <dsp:spPr>
        <a:xfrm>
          <a:off x="7179501" y="1918392"/>
          <a:ext cx="1992817" cy="7971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12/2019</a:t>
          </a:r>
          <a:endParaRPr lang="cs-CZ" sz="2400" kern="1200" dirty="0"/>
        </a:p>
      </dsp:txBody>
      <dsp:txXfrm>
        <a:off x="7578065" y="1918392"/>
        <a:ext cx="1195690" cy="797127"/>
      </dsp:txXfrm>
    </dsp:sp>
    <dsp:sp modelId="{2EE6B58C-CFBF-41B6-A3B3-9778228843D9}">
      <dsp:nvSpPr>
        <dsp:cNvPr id="0" name=""/>
        <dsp:cNvSpPr/>
      </dsp:nvSpPr>
      <dsp:spPr>
        <a:xfrm>
          <a:off x="8973037" y="1918392"/>
          <a:ext cx="1992817" cy="7971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03/2020</a:t>
          </a:r>
          <a:endParaRPr lang="cs-CZ" sz="2400" kern="1200" dirty="0"/>
        </a:p>
      </dsp:txBody>
      <dsp:txXfrm>
        <a:off x="9371601" y="1918392"/>
        <a:ext cx="1195690" cy="7971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3788B-70B1-4897-9B43-A32B12780694}" type="datetimeFigureOut">
              <a:rPr lang="cs-CZ" smtClean="0"/>
              <a:t>27.06.2019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1DE1A-B2EE-4B6E-996E-BBC9DF3A26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6504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A6C0F1-F6A5-4EFD-B926-B13337AA8A2B}" type="datetimeFigureOut">
              <a:rPr lang="cs-CZ" smtClean="0"/>
              <a:t>27.06.2019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92125" y="1241425"/>
            <a:ext cx="5813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0951B-0C2C-4C4E-8308-501BE7DA69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5656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139700" y="808038"/>
            <a:ext cx="7016750" cy="4041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>
                <a:solidFill>
                  <a:prstClr val="black"/>
                </a:solidFill>
              </a:rPr>
              <a:pPr/>
              <a:t>2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07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139700" y="808038"/>
            <a:ext cx="7016750" cy="4041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8A3C-3B05-48C5-9A81-9ECA945227A4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32188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6688" y="744538"/>
            <a:ext cx="6464300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Podzim 2019 Evropská rada, na které by se mělo rozhodnout, jak bude finálně vypadat VFR (bude i GAC, který se bude věnovat VFR, ale ti to přežvýkají pro ER). Pokud by nenapadlo rozhodnutí na ER na podzim, tak to vypadá na ER někdy v únoru.</a:t>
            </a:r>
          </a:p>
          <a:p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Ano, AHMFFWP probírá celé VFR – především negobox a projednává, co bude v negoboxu, to pak jde na COREPER, Radu GAC a ER. Je to trochu delší proces, protože tam je ještě ta ER.</a:t>
            </a:r>
          </a:p>
          <a:p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 té, co se dořeší negobox, který je přetaven do závěrů ER, tak pak AHMFFWP připraví a projedná nařízení k VFR. VFR vyžaduje souhlas EP, nikoliv spolurozhodování, ale asi tam bude snaha něco EP pustit. </a:t>
            </a:r>
          </a:p>
          <a:p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Závěry ER se přetaví do textace jednotlivých článků a prodiskutují se na SMWP. Závěry ER jsou rámec, nejsou to konkrétní články. Ty pak musí připravit předsednictví – nejspíše to vypadá na HRPRES. Bude diskuze nejen o obsahu, ale i o tom, zda je to to, co ER chtěla nebo ne. Také to bude i o tom, jak s EP. PS legislativa je spolurozhodování, ale zase nemůžeme jít proti tomu, na čem se shodla ER. Je</a:t>
            </a:r>
            <a:r>
              <a:rPr lang="cs-CZ" sz="11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asi celkem 10 článků v rámci ON a EFRR / FS, které se musí dořešit.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>
                <a:solidFill>
                  <a:prstClr val="black"/>
                </a:solidFill>
              </a:rPr>
              <a:pPr/>
              <a:t>17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631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sng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Prezentuje David Škorňa</a:t>
            </a:r>
            <a:endParaRPr kumimoji="0" lang="cs-CZ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cs-CZ" smtClean="0"/>
          </a:p>
          <a:p>
            <a:r>
              <a:rPr lang="cs-CZ" smtClean="0"/>
              <a:t>Poděkování za účast a aktivní spolupráci.</a:t>
            </a:r>
          </a:p>
          <a:p>
            <a:r>
              <a:rPr lang="cs-CZ" smtClean="0"/>
              <a:t>Rozloučení.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3A1A-B76B-49B5-AA9A-6D915B201017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9407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0" dirty="0" smtClean="0"/>
              <a:t>MMR-NOK předkládalo Vládě ke</a:t>
            </a:r>
            <a:r>
              <a:rPr lang="cs-CZ" sz="1100" b="0" baseline="0" dirty="0" smtClean="0"/>
              <a:t> schválení počet OP včetně variant ŘO ve dvou verzích: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0" baseline="0" dirty="0" smtClean="0"/>
              <a:t>Širší varianta:</a:t>
            </a:r>
          </a:p>
          <a:p>
            <a:pPr lvl="0" rtl="0">
              <a:buChar char="•"/>
            </a:pPr>
            <a:r>
              <a:rPr lang="cs-CZ" sz="1100" b="1" dirty="0" smtClean="0"/>
              <a:t>5 tematických OP:</a:t>
            </a:r>
            <a:endParaRPr lang="cs-CZ" sz="1100" dirty="0" smtClean="0"/>
          </a:p>
          <a:p>
            <a:pPr lvl="1" rtl="0">
              <a:buChar char="•"/>
            </a:pPr>
            <a:r>
              <a:rPr lang="cs-CZ" sz="1100" b="0" dirty="0" smtClean="0"/>
              <a:t>OP Konkurenceschopnost (MPO)</a:t>
            </a:r>
          </a:p>
          <a:p>
            <a:pPr lvl="1" rtl="0">
              <a:buChar char="•"/>
            </a:pPr>
            <a:r>
              <a:rPr lang="cs-CZ" sz="1100" b="0" dirty="0" smtClean="0"/>
              <a:t>OP Doprava (MD)</a:t>
            </a:r>
          </a:p>
          <a:p>
            <a:pPr lvl="1" rtl="0">
              <a:buChar char="•"/>
            </a:pPr>
            <a:r>
              <a:rPr lang="cs-CZ" sz="1100" b="0" dirty="0" smtClean="0"/>
              <a:t>OP Životní prostředí (MŽP)</a:t>
            </a:r>
          </a:p>
          <a:p>
            <a:pPr lvl="1" rtl="0">
              <a:buChar char="•"/>
            </a:pPr>
            <a:r>
              <a:rPr lang="cs-CZ" sz="1100" b="0" dirty="0" smtClean="0"/>
              <a:t>OP Výzkum a vzdělávání (MŠMT)</a:t>
            </a:r>
          </a:p>
          <a:p>
            <a:pPr lvl="1" rtl="0">
              <a:buChar char="•"/>
            </a:pPr>
            <a:r>
              <a:rPr lang="cs-CZ" sz="1100" b="0" dirty="0" smtClean="0"/>
              <a:t>OP Lidské zdroje (MPSV)</a:t>
            </a:r>
          </a:p>
          <a:p>
            <a:pPr lvl="0" rtl="0">
              <a:buChar char="•"/>
            </a:pPr>
            <a:r>
              <a:rPr lang="cs-CZ" sz="1100" b="1" dirty="0" smtClean="0"/>
              <a:t>2 specifické OP:</a:t>
            </a:r>
            <a:endParaRPr lang="cs-CZ" sz="1100" dirty="0" smtClean="0"/>
          </a:p>
          <a:p>
            <a:pPr lvl="1" rtl="0">
              <a:buChar char="•"/>
            </a:pPr>
            <a:r>
              <a:rPr lang="cs-CZ" sz="1100" b="0" dirty="0" smtClean="0"/>
              <a:t>IROP (MMR)</a:t>
            </a:r>
          </a:p>
          <a:p>
            <a:pPr lvl="1" rtl="0">
              <a:buChar char="•"/>
            </a:pPr>
            <a:r>
              <a:rPr lang="cs-CZ" sz="1100" b="0" dirty="0" smtClean="0"/>
              <a:t>OP TP a kvalita správy (MMR)</a:t>
            </a:r>
          </a:p>
          <a:p>
            <a:pPr lvl="0" rtl="0">
              <a:buChar char="•"/>
            </a:pPr>
            <a:r>
              <a:rPr lang="cs-CZ" sz="1100" b="1" dirty="0" smtClean="0"/>
              <a:t>1 přeshraniční OP (ve vyjednávání)</a:t>
            </a:r>
            <a:endParaRPr lang="cs-CZ" sz="11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0" dirty="0" smtClean="0"/>
              <a:t>Užší varianta: 3 tematické OP (OP Konkurenceschopnost,</a:t>
            </a:r>
            <a:r>
              <a:rPr lang="cs-CZ" sz="1100" b="0" baseline="0" dirty="0" smtClean="0"/>
              <a:t> OP Životní prostředí a doprava, OP Lidské zdroje), 1 regionální OP, 1 OP technická pomoc, 1 přeshraniční OP.</a:t>
            </a:r>
            <a:endParaRPr lang="cs-CZ" sz="1100" b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0" dirty="0" smtClean="0"/>
              <a:t>Byla schválena varianta širší z</a:t>
            </a:r>
            <a:r>
              <a:rPr lang="cs-CZ" sz="1100" b="0" baseline="0" dirty="0" smtClean="0"/>
              <a:t> důvodu kontinuity a přísnějších pravidel ze strany EK (n+2), tematické koncentrace apod.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1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dirty="0" smtClean="0"/>
              <a:t>Nyní za MMR-NOK komunikujeme doplnění obsahu za jednotlivé SC.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100" b="0" dirty="0" smtClean="0"/>
              <a:t>Tyto SC pak budou vstupovat do </a:t>
            </a:r>
            <a:r>
              <a:rPr lang="cs-CZ" sz="1100" b="0" dirty="0" err="1" smtClean="0"/>
              <a:t>prioritizace</a:t>
            </a:r>
            <a:r>
              <a:rPr lang="cs-CZ" sz="1100" b="0" dirty="0" smtClean="0"/>
              <a:t>, ze které vzejdou doporučení k jednotlivým tematickým oblastem.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70418-E1A7-4A15-B0D2-EA0A0519A37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687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6688" y="744538"/>
            <a:ext cx="6464300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>
                <a:solidFill>
                  <a:prstClr val="black"/>
                </a:solidFill>
              </a:rPr>
              <a:pPr/>
              <a:t>5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193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139700" y="808038"/>
            <a:ext cx="7016750" cy="4041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>
                <a:solidFill>
                  <a:prstClr val="black"/>
                </a:solidFill>
              </a:rPr>
              <a:pPr/>
              <a:t>6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762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139700" y="808038"/>
            <a:ext cx="7016750" cy="4041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>
                <a:solidFill>
                  <a:prstClr val="black"/>
                </a:solidFill>
              </a:rPr>
              <a:pPr/>
              <a:t>7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42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139700" y="808038"/>
            <a:ext cx="7016750" cy="4041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u="non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Nejen NKR a národní strategie, ale i investiční doporučení (Specifická doporučení Rady) jsou velmi důležitá jak pro přípravu DoP, tak OP. Ve zdůvodněních výběru cílů politiky, stanovení priorit a výběru specifických cílů a rovněž alokace finančních prostředků na jejich realizaci, musí být zřetelně uvedeno, na jaké doporučení Rady tato</a:t>
            </a:r>
            <a:r>
              <a:rPr lang="cs-CZ" sz="1200" u="none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část programu reaguje.</a:t>
            </a:r>
            <a:endParaRPr lang="cs-CZ" u="none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C3A1A-B76B-49B5-AA9A-6D915B201017}" type="slidenum">
              <a:rPr lang="cs-CZ" smtClean="0">
                <a:solidFill>
                  <a:prstClr val="black"/>
                </a:solidFill>
              </a:rPr>
              <a:pPr/>
              <a:t>8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522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139700" y="808038"/>
            <a:ext cx="7016750" cy="4041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 rozdělení alokace při tematické koncentraci EFRR 45 % u CP 1 a 30 % u CP 2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>
                <a:solidFill>
                  <a:prstClr val="black"/>
                </a:solidFill>
              </a:rPr>
              <a:pPr/>
              <a:t>9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429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6688" y="744538"/>
            <a:ext cx="6464300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758A3C-3B05-48C5-9A81-9ECA945227A4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3461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-139700" y="808038"/>
            <a:ext cx="7016750" cy="4041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>
                <a:solidFill>
                  <a:prstClr val="black"/>
                </a:solidFill>
              </a:rPr>
              <a:pPr/>
              <a:t>14</a:t>
            </a:fld>
            <a:endParaRPr lang="cs-C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891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MINISTERSTVO PRO MÍSTNÍ ROZVOJ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2000" b="1" dirty="0" smtClean="0"/>
              <a:t>Národní orgán pro koordinaci</a:t>
            </a:r>
            <a:endParaRPr lang="cs-CZ" sz="20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tématu/předělu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graf.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tabulku.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 a kontakt</a:t>
            </a:r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Rozloučení</a:t>
            </a:r>
            <a:endParaRPr lang="cs-CZ" dirty="0"/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hf hdr="0" ftr="0" dt="0"/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Petr Dobrý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Příprava na programové období </a:t>
            </a:r>
            <a:br>
              <a:rPr lang="pt-BR" dirty="0"/>
            </a:br>
            <a:r>
              <a:rPr lang="pt-BR" dirty="0"/>
              <a:t>2021–2027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 smtClean="0"/>
              <a:t>27. 6. 2019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Alokace – alokační </a:t>
            </a:r>
            <a:r>
              <a:rPr lang="cs-CZ" dirty="0" smtClean="0"/>
              <a:t>pravidla 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4030" lvl="1" indent="-364030">
              <a:spcBef>
                <a:spcPts val="0"/>
              </a:spcBef>
              <a:buFont typeface="Arial" pitchFamily="34" charset="0"/>
              <a:buChar char="•"/>
            </a:pPr>
            <a:r>
              <a:rPr lang="cs-CZ" sz="2400" b="1" dirty="0"/>
              <a:t>Povinná (od počátku po celou dobu PO):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tematická koncentrace </a:t>
            </a:r>
            <a:r>
              <a:rPr lang="cs-CZ" sz="2000" dirty="0" smtClean="0"/>
              <a:t>EFRR: </a:t>
            </a:r>
            <a:endParaRPr lang="cs-CZ" sz="2000" dirty="0"/>
          </a:p>
          <a:p>
            <a:pPr marL="1324668" lvl="1" indent="-38096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000" dirty="0"/>
              <a:t>CP 1 = 45 %, </a:t>
            </a:r>
          </a:p>
          <a:p>
            <a:pPr marL="1324668" lvl="1" indent="-38096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000" dirty="0"/>
              <a:t>CP 2 = 30 % 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 smtClean="0"/>
              <a:t>6 </a:t>
            </a:r>
            <a:r>
              <a:rPr lang="cs-CZ" sz="2000" dirty="0"/>
              <a:t>% EFRR: udržitelný rozvoj měst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FS bez </a:t>
            </a:r>
            <a:r>
              <a:rPr lang="cs-CZ" sz="2000" dirty="0" smtClean="0"/>
              <a:t>TP: </a:t>
            </a:r>
            <a:r>
              <a:rPr lang="cs-CZ" sz="2000" dirty="0"/>
              <a:t>½ ŽP, klima a energetické úspory a ½ TEN-T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tematická koncentrace ESF</a:t>
            </a:r>
            <a:r>
              <a:rPr lang="cs-CZ" sz="2000" dirty="0" smtClean="0"/>
              <a:t>+: </a:t>
            </a:r>
            <a:r>
              <a:rPr lang="cs-CZ" sz="2000" dirty="0"/>
              <a:t>25 % na sociální začleňování, 2 % na nejchudší (ohrožení materiální deprivací)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25 % fondů EU na ochranu klimatu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max. podíly na technickou pomoc u jednotlivých fondů: EFRR: 3,5 %; FS: 2,5 %; </a:t>
            </a:r>
            <a:br>
              <a:rPr lang="cs-CZ" sz="2000" dirty="0"/>
            </a:br>
            <a:r>
              <a:rPr lang="cs-CZ" sz="2000" dirty="0"/>
              <a:t>ESF+: 4,0 %; ENRF: 6,0 %</a:t>
            </a:r>
          </a:p>
          <a:p>
            <a:endParaRPr lang="cs-CZ" sz="2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1229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B95A1D-4E7B-41EE-824E-73A49BA4BE21}" type="slidenum">
              <a:rPr kumimoji="0" lang="cs-CZ" sz="1600" b="0" i="0" u="none" strike="noStrike" kern="1200" cap="none" spc="0" normalizeH="0" baseline="0" noProof="0" smtClean="0">
                <a:ln>
                  <a:noFill/>
                </a:ln>
                <a:solidFill>
                  <a:srgbClr val="8D8D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2950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600" b="0" i="0" u="none" strike="noStrike" kern="1200" cap="none" spc="0" normalizeH="0" baseline="0" noProof="0">
              <a:ln>
                <a:noFill/>
              </a:ln>
              <a:solidFill>
                <a:srgbClr val="8D8D8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847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Alokace – alokační </a:t>
            </a:r>
            <a:r>
              <a:rPr lang="cs-CZ" dirty="0" smtClean="0"/>
              <a:t>pravidla 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4030" lvl="1" indent="-364030">
              <a:spcBef>
                <a:spcPts val="0"/>
              </a:spcBef>
              <a:buFont typeface="Arial" pitchFamily="34" charset="0"/>
              <a:buChar char="•"/>
            </a:pPr>
            <a:r>
              <a:rPr lang="cs-CZ" sz="2400" b="1" dirty="0"/>
              <a:t>Dobrovolná (možnost volby) – od počátku PO: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převod části alokace mezi kategoriemi regionů (čl. 105 ON)</a:t>
            </a:r>
          </a:p>
          <a:p>
            <a:pPr marL="1324668" lvl="1" indent="-380962">
              <a:spcBef>
                <a:spcPts val="0"/>
              </a:spcBef>
              <a:buFont typeface="Arial" pitchFamily="34" charset="0"/>
              <a:buChar char="•"/>
            </a:pPr>
            <a:r>
              <a:rPr lang="cs-CZ" sz="1866" dirty="0"/>
              <a:t>max. 15 % z MRR do PR a VRR nebo z PR do VRR</a:t>
            </a:r>
          </a:p>
          <a:p>
            <a:pPr marL="1324668" lvl="1" indent="-380962">
              <a:spcBef>
                <a:spcPts val="0"/>
              </a:spcBef>
              <a:buFont typeface="Arial" pitchFamily="34" charset="0"/>
              <a:buChar char="•"/>
            </a:pPr>
            <a:r>
              <a:rPr lang="cs-CZ" sz="1866" dirty="0"/>
              <a:t>neomezený převod z VRR nebo PR do MRR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převod do InvestEU: max. 5 % alokace EFRR, FS, ESF+  a ENRF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 smtClean="0"/>
              <a:t>(</a:t>
            </a:r>
            <a:r>
              <a:rPr lang="cs-CZ" sz="2000" dirty="0"/>
              <a:t>vyhlašování kombinovaných výzev v rámci jednoho OP nebo více OP)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(možnost vícefondových OP a priorit, v rámci nich multifondové výzvy)</a:t>
            </a:r>
          </a:p>
          <a:p>
            <a:pPr marL="364030" lvl="1" indent="-364030">
              <a:spcBef>
                <a:spcPts val="0"/>
              </a:spcBef>
              <a:buFont typeface="Arial" pitchFamily="34" charset="0"/>
              <a:buChar char="•"/>
            </a:pPr>
            <a:endParaRPr lang="cs-CZ" sz="1067" b="1" dirty="0"/>
          </a:p>
          <a:p>
            <a:pPr marL="364030" lvl="1" indent="-364030">
              <a:spcBef>
                <a:spcPts val="0"/>
              </a:spcBef>
              <a:buFont typeface="Arial" pitchFamily="34" charset="0"/>
              <a:buChar char="•"/>
            </a:pPr>
            <a:r>
              <a:rPr lang="cs-CZ" sz="2400" b="1" dirty="0"/>
              <a:t>Dobrovolná (možnost volby) – v průběhu programového období: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převod až 5 % alokace programu z jakéhokoliv fondu do jakéhokoliv fondu v rámci sdíleného řízení, případně do nástroje v přímém či nepřímém řízení  (čl. 21 ON)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v rámci programu bez schválení EK převod až 8 % původního přídělu na prioritu (avšak maximálně 4 % rozpočtu OP) na jinou prioritu při zachování fondu a kategorie regionů; </a:t>
            </a:r>
            <a:br>
              <a:rPr lang="cs-CZ" sz="2000" dirty="0"/>
            </a:br>
            <a:r>
              <a:rPr lang="cs-CZ" sz="2000" dirty="0"/>
              <a:t>u ENRF až 10 % na prioritu Unie (čl. 19 ON)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72B95A1D-4E7B-41EE-824E-73A49BA4BE21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240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Alokace – míra spolufinancování na úrovni priority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cs-CZ" sz="2400" b="1" dirty="0"/>
              <a:t>EFRR a ESF+:</a:t>
            </a:r>
          </a:p>
          <a:p>
            <a:pPr marL="364030" indent="-364030">
              <a:spcBef>
                <a:spcPts val="0"/>
              </a:spcBef>
            </a:pPr>
            <a:r>
              <a:rPr lang="cs-CZ" sz="2400" b="1" dirty="0"/>
              <a:t>Méně rozvinuté regiony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b="1" dirty="0"/>
              <a:t>max. 70 % EU x 30 % národní </a:t>
            </a:r>
            <a:r>
              <a:rPr lang="cs-CZ" sz="2000" dirty="0"/>
              <a:t>(nyní 85 % EU x 15 % národní)</a:t>
            </a:r>
          </a:p>
          <a:p>
            <a:pPr marL="364030" indent="-364030">
              <a:spcBef>
                <a:spcPts val="0"/>
              </a:spcBef>
            </a:pPr>
            <a:r>
              <a:rPr lang="cs-CZ" sz="2400" b="1" dirty="0"/>
              <a:t>Přechodové regiony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b="1" dirty="0"/>
              <a:t>max. 55 % EU x 45 % národní </a:t>
            </a:r>
            <a:r>
              <a:rPr lang="cs-CZ" sz="2000" dirty="0"/>
              <a:t>(nyní 60 % EU x 40 % národní)</a:t>
            </a:r>
            <a:endParaRPr lang="cs-CZ" sz="2000" b="1" dirty="0">
              <a:solidFill>
                <a:srgbClr val="FF0000"/>
              </a:solidFill>
            </a:endParaRPr>
          </a:p>
          <a:p>
            <a:pPr marL="364030" indent="-364030">
              <a:spcBef>
                <a:spcPts val="0"/>
              </a:spcBef>
            </a:pPr>
            <a:r>
              <a:rPr lang="cs-CZ" sz="2400" b="1" dirty="0"/>
              <a:t>Rozvinutější regiony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b="1" dirty="0"/>
              <a:t>max. 40 % EU x 60 % národní </a:t>
            </a:r>
            <a:r>
              <a:rPr lang="cs-CZ" sz="2000" dirty="0"/>
              <a:t>(nyní 50 % EU x 50 % národní)</a:t>
            </a:r>
          </a:p>
          <a:p>
            <a:pPr marL="897296" lvl="1" indent="-364030">
              <a:spcBef>
                <a:spcPts val="0"/>
              </a:spcBef>
            </a:pPr>
            <a:endParaRPr lang="cs-CZ" sz="2000" dirty="0"/>
          </a:p>
          <a:p>
            <a:pPr marL="0" lvl="1" indent="0">
              <a:spcBef>
                <a:spcPts val="0"/>
              </a:spcBef>
              <a:buNone/>
            </a:pPr>
            <a:r>
              <a:rPr lang="cs-CZ" sz="2400" b="1" dirty="0"/>
              <a:t>FS: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b="1" dirty="0"/>
              <a:t>max. 70 % EU x 30 % národní </a:t>
            </a:r>
            <a:r>
              <a:rPr lang="cs-CZ" sz="2000" dirty="0"/>
              <a:t>(nyní 85 % EU x 15 % národní)</a:t>
            </a:r>
          </a:p>
          <a:p>
            <a:pPr marL="897296" lvl="1" indent="-364030">
              <a:spcBef>
                <a:spcPts val="0"/>
              </a:spcBef>
            </a:pPr>
            <a:endParaRPr lang="cs-CZ" sz="2000" dirty="0"/>
          </a:p>
          <a:p>
            <a:pPr marL="0" lvl="1" indent="0">
              <a:spcBef>
                <a:spcPts val="0"/>
              </a:spcBef>
              <a:buNone/>
            </a:pPr>
            <a:r>
              <a:rPr lang="cs-CZ" sz="2400" dirty="0"/>
              <a:t>Programy Interreg: max. 70 % EU x 30 % národní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72B95A1D-4E7B-41EE-824E-73A49BA4BE21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533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defTabSz="1229502">
              <a:spcBef>
                <a:spcPts val="0"/>
              </a:spcBef>
            </a:pPr>
            <a:r>
              <a:rPr lang="cs-CZ" dirty="0">
                <a:solidFill>
                  <a:srgbClr val="034EA2"/>
                </a:solidFill>
                <a:latin typeface="Calibri"/>
              </a:rPr>
              <a:t>Členění regionů ČR v období 2021+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582" y="1482463"/>
            <a:ext cx="8313875" cy="4582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27" y="1487022"/>
            <a:ext cx="2985247" cy="70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526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4114" y="400365"/>
            <a:ext cx="10059490" cy="903648"/>
          </a:xfrm>
        </p:spPr>
        <p:txBody>
          <a:bodyPr>
            <a:noAutofit/>
          </a:bodyPr>
          <a:lstStyle/>
          <a:p>
            <a:pPr marL="364030" indent="-364030">
              <a:spcAft>
                <a:spcPts val="1600"/>
              </a:spcAft>
            </a:pPr>
            <a:r>
              <a:rPr lang="cs-CZ" sz="3466"/>
              <a:t>Cíl pro ochranu klimatu </a:t>
            </a:r>
            <a:r>
              <a:rPr lang="cs-CZ" sz="3466" b="0"/>
              <a:t>(bez ENRF)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6833" y="1688927"/>
            <a:ext cx="11185177" cy="4884275"/>
          </a:xfrm>
        </p:spPr>
        <p:txBody>
          <a:bodyPr lIns="107047" tIns="45323" rIns="90648" bIns="45323" anchor="t"/>
          <a:lstStyle/>
          <a:p>
            <a:pPr marL="364030" indent="-364030">
              <a:spcBef>
                <a:spcPts val="0"/>
              </a:spcBef>
              <a:spcAft>
                <a:spcPts val="400"/>
              </a:spcAft>
            </a:pPr>
            <a:r>
              <a:rPr lang="cs-CZ" sz="2133" dirty="0">
                <a:latin typeface="Arial"/>
                <a:cs typeface="Arial"/>
              </a:rPr>
              <a:t>V rámci 5 cílů politik </a:t>
            </a:r>
            <a:r>
              <a:rPr lang="cs-CZ" sz="2133" b="1" dirty="0">
                <a:latin typeface="Arial"/>
                <a:cs typeface="Arial"/>
              </a:rPr>
              <a:t>138 (kódů) oblastí intervencí </a:t>
            </a:r>
            <a:r>
              <a:rPr lang="cs-CZ" sz="2133" dirty="0">
                <a:latin typeface="Arial"/>
                <a:cs typeface="Arial"/>
              </a:rPr>
              <a:t>(100 % - 25x; 40 % - 19x; 0 % - 94x)</a:t>
            </a:r>
          </a:p>
          <a:p>
            <a:pPr marL="364030" indent="-364030">
              <a:spcBef>
                <a:spcPts val="1067"/>
              </a:spcBef>
              <a:spcAft>
                <a:spcPts val="400"/>
              </a:spcAft>
            </a:pPr>
            <a:r>
              <a:rPr lang="cs-CZ" sz="2133" b="1" dirty="0">
                <a:latin typeface="Arial"/>
                <a:cs typeface="Arial"/>
              </a:rPr>
              <a:t>Koeficient pro výpočet příspěvku k ochraně klimatu: </a:t>
            </a:r>
            <a:endParaRPr lang="cs-CZ" sz="2133" b="1" dirty="0"/>
          </a:p>
          <a:p>
            <a:pPr marL="896530" lvl="1" indent="-364030">
              <a:spcBef>
                <a:spcPts val="0"/>
              </a:spcBef>
              <a:spcAft>
                <a:spcPts val="400"/>
              </a:spcAft>
            </a:pPr>
            <a:r>
              <a:rPr lang="cs-CZ" sz="2133" dirty="0">
                <a:latin typeface="Arial"/>
                <a:cs typeface="Arial"/>
              </a:rPr>
              <a:t>CP 1 (100 % - 1x; 40 % - 1x), </a:t>
            </a:r>
            <a:endParaRPr lang="cs-CZ" sz="2133" dirty="0"/>
          </a:p>
          <a:p>
            <a:pPr marL="896530" lvl="1" indent="-364030">
              <a:spcBef>
                <a:spcPts val="0"/>
              </a:spcBef>
              <a:spcAft>
                <a:spcPts val="400"/>
              </a:spcAft>
            </a:pPr>
            <a:r>
              <a:rPr lang="cs-CZ" sz="2133" b="1" dirty="0">
                <a:latin typeface="Arial"/>
                <a:cs typeface="Arial"/>
              </a:rPr>
              <a:t>CP 2 (100 % - 18x; 40 % - 6x),</a:t>
            </a:r>
          </a:p>
          <a:p>
            <a:pPr marL="896530" lvl="1" indent="-364030">
              <a:spcBef>
                <a:spcPts val="0"/>
              </a:spcBef>
              <a:spcAft>
                <a:spcPts val="400"/>
              </a:spcAft>
            </a:pPr>
            <a:r>
              <a:rPr lang="cs-CZ" sz="2133" dirty="0">
                <a:latin typeface="Arial"/>
                <a:cs typeface="Arial"/>
              </a:rPr>
              <a:t>CP 3 (100 % - 6x; 40 % - 11x)</a:t>
            </a:r>
          </a:p>
          <a:p>
            <a:pPr marL="364030" indent="-364030">
              <a:spcBef>
                <a:spcPts val="933"/>
              </a:spcBef>
              <a:spcAft>
                <a:spcPts val="400"/>
              </a:spcAft>
            </a:pPr>
            <a:r>
              <a:rPr lang="cs-CZ" sz="2133" b="1" dirty="0">
                <a:latin typeface="Arial"/>
                <a:cs typeface="Arial"/>
              </a:rPr>
              <a:t>Dotčené programy: OP ŽP (EFRR, FS), OP K (EFRR), OP D (FS, EFRR?), IROP (EFRR), </a:t>
            </a:r>
            <a:r>
              <a:rPr lang="cs-CZ" sz="2133" dirty="0">
                <a:latin typeface="Arial"/>
                <a:cs typeface="Arial"/>
              </a:rPr>
              <a:t>(teor. OP VV - EFRR)  </a:t>
            </a:r>
            <a:endParaRPr lang="cs-CZ" sz="2133" dirty="0"/>
          </a:p>
          <a:p>
            <a:pPr marL="364030" indent="-364030">
              <a:spcBef>
                <a:spcPts val="933"/>
              </a:spcBef>
              <a:spcAft>
                <a:spcPts val="400"/>
              </a:spcAft>
            </a:pPr>
            <a:r>
              <a:rPr lang="cs-CZ" sz="2133" b="1" dirty="0">
                <a:latin typeface="Arial"/>
                <a:cs typeface="Arial"/>
              </a:rPr>
              <a:t>Limit pro EFRR – 30 %: u CP 2 téměř jen kódy s koeficientem 100 %; </a:t>
            </a:r>
            <a:endParaRPr lang="cs-CZ" sz="2133" b="1" dirty="0"/>
          </a:p>
          <a:p>
            <a:pPr marL="364030" indent="-364030">
              <a:spcBef>
                <a:spcPts val="933"/>
              </a:spcBef>
              <a:spcAft>
                <a:spcPts val="400"/>
              </a:spcAft>
            </a:pPr>
            <a:r>
              <a:rPr lang="cs-CZ" sz="2133" b="1" dirty="0">
                <a:latin typeface="Arial"/>
                <a:cs typeface="Arial"/>
              </a:rPr>
              <a:t>Limit pro FS – 37 %  </a:t>
            </a:r>
            <a:endParaRPr lang="cs-CZ" sz="2133" b="1" dirty="0"/>
          </a:p>
          <a:p>
            <a:pPr marL="364030" indent="-364030">
              <a:spcBef>
                <a:spcPts val="933"/>
              </a:spcBef>
              <a:spcAft>
                <a:spcPts val="400"/>
              </a:spcAft>
            </a:pPr>
            <a:r>
              <a:rPr lang="cs-CZ" sz="2133" b="1" dirty="0">
                <a:latin typeface="Arial"/>
                <a:cs typeface="Arial"/>
              </a:rPr>
              <a:t>Nutnost silné koordinace </a:t>
            </a:r>
            <a:r>
              <a:rPr lang="cs-CZ" sz="2133" dirty="0">
                <a:latin typeface="Arial"/>
                <a:cs typeface="Arial"/>
              </a:rPr>
              <a:t>MMR-NOK a ŘO dotčených OP, pečlivé rozdělení aktivit mezi EFRR a FS</a:t>
            </a:r>
          </a:p>
          <a:p>
            <a:pPr marL="896530" lvl="1" indent="-364030">
              <a:spcBef>
                <a:spcPts val="0"/>
              </a:spcBef>
              <a:spcAft>
                <a:spcPts val="400"/>
              </a:spcAft>
            </a:pPr>
            <a:endParaRPr lang="cs-CZ" sz="2666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9345982" y="6574232"/>
            <a:ext cx="2844430" cy="365078"/>
          </a:xfrm>
        </p:spPr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14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25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Finanční nástroje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4030" indent="-364030">
              <a:spcBef>
                <a:spcPts val="0"/>
              </a:spcBef>
            </a:pPr>
            <a:r>
              <a:rPr lang="cs-CZ" sz="2400" b="1" dirty="0"/>
              <a:t>EK zjednodušila pravidla pro Finanční nástroje</a:t>
            </a:r>
          </a:p>
          <a:p>
            <a:pPr marL="364030" indent="-364030">
              <a:spcBef>
                <a:spcPts val="0"/>
              </a:spcBef>
            </a:pPr>
            <a:r>
              <a:rPr lang="cs-CZ" sz="2400" b="1" dirty="0"/>
              <a:t>EK dává ŘO více flexibility v nastavení FN 2021-2027</a:t>
            </a:r>
            <a:endParaRPr lang="cs-CZ" sz="1600" dirty="0"/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FN vhodné pro jakékoliv investice generující zisk</a:t>
            </a:r>
            <a:br>
              <a:rPr lang="cs-CZ" sz="2000" dirty="0"/>
            </a:br>
            <a:r>
              <a:rPr lang="cs-CZ" sz="2000" dirty="0"/>
              <a:t>nebo přinášející úspory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b="1" dirty="0"/>
              <a:t>Zjednodušené ex-ante posouzení FN</a:t>
            </a:r>
            <a:r>
              <a:rPr lang="cs-CZ" sz="2000" dirty="0"/>
              <a:t> pouze indikuje:</a:t>
            </a:r>
            <a:br>
              <a:rPr lang="cs-CZ" sz="2000" dirty="0"/>
            </a:br>
            <a:r>
              <a:rPr lang="cs-CZ" sz="2000" dirty="0"/>
              <a:t>KOLIK (alokace)</a:t>
            </a:r>
            <a:br>
              <a:rPr lang="cs-CZ" sz="2000" dirty="0"/>
            </a:br>
            <a:r>
              <a:rPr lang="cs-CZ" sz="2000" dirty="0"/>
              <a:t>KOMU (koneční příjemci)</a:t>
            </a:r>
            <a:br>
              <a:rPr lang="cs-CZ" sz="2000" dirty="0"/>
            </a:br>
            <a:r>
              <a:rPr lang="cs-CZ" sz="2000" dirty="0"/>
              <a:t>JAK (finanční produkt)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Snazší </a:t>
            </a:r>
            <a:r>
              <a:rPr lang="cs-CZ" sz="2000" b="1" dirty="0"/>
              <a:t>kombinace FN s dotacemi </a:t>
            </a:r>
            <a:r>
              <a:rPr lang="cs-CZ" sz="2000" dirty="0"/>
              <a:t>(včetně odpouštění splátek)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b="1" dirty="0"/>
              <a:t>Možnost přímého zadání </a:t>
            </a:r>
            <a:r>
              <a:rPr lang="cs-CZ" sz="2000" dirty="0"/>
              <a:t>jako v 2014-2020</a:t>
            </a:r>
            <a:endParaRPr lang="cs-CZ" sz="2400" dirty="0"/>
          </a:p>
          <a:p>
            <a:pPr marL="364030" indent="-364030">
              <a:spcBef>
                <a:spcPts val="0"/>
              </a:spcBef>
            </a:pPr>
            <a:r>
              <a:rPr lang="cs-CZ" sz="2400" b="1" dirty="0"/>
              <a:t>ŘO mohou FN v 2021-2027 implementovat dvěma způsoby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Vytvoření FN na národní úrovni</a:t>
            </a:r>
          </a:p>
          <a:p>
            <a:pPr marL="897296" lvl="1" indent="-364030">
              <a:spcBef>
                <a:spcPts val="0"/>
              </a:spcBef>
            </a:pPr>
            <a:r>
              <a:rPr lang="cs-CZ" sz="2000" dirty="0"/>
              <a:t>Převod části alokace do InvestEU (max. 5 % alokace)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lvl="0"/>
            <a:fld id="{72B95A1D-4E7B-41EE-824E-73A49BA4BE21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84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333"/>
              <a:t>Územní dimenze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0552" y="1779747"/>
            <a:ext cx="11809311" cy="4514956"/>
          </a:xfrm>
        </p:spPr>
        <p:txBody>
          <a:bodyPr lIns="107047"/>
          <a:lstStyle/>
          <a:p>
            <a:r>
              <a:rPr lang="cs-CZ" sz="3200"/>
              <a:t>ŘO má na výběr z několika nástrojů:</a:t>
            </a:r>
          </a:p>
          <a:p>
            <a:pPr lvl="1"/>
            <a:r>
              <a:rPr lang="cs-CZ" sz="2666"/>
              <a:t>Nástroj pro strukturálně postižené regiony – RE:START</a:t>
            </a:r>
          </a:p>
          <a:p>
            <a:pPr lvl="1"/>
            <a:r>
              <a:rPr lang="cs-CZ" sz="2666"/>
              <a:t>Integrované nástroje ITI a CLLD</a:t>
            </a:r>
          </a:p>
          <a:p>
            <a:pPr lvl="1"/>
            <a:r>
              <a:rPr lang="cs-CZ" sz="2666"/>
              <a:t>Regionální akční plány </a:t>
            </a:r>
          </a:p>
          <a:p>
            <a:pPr lvl="2"/>
            <a:r>
              <a:rPr lang="cs-CZ" sz="2400"/>
              <a:t>Plány pro témata v gesci krajů, nad jejichž řešeními je shoda v RSK</a:t>
            </a:r>
          </a:p>
          <a:p>
            <a:pPr lvl="1"/>
            <a:r>
              <a:rPr lang="cs-CZ" sz="2666"/>
              <a:t>Specifické výzvy</a:t>
            </a:r>
          </a:p>
          <a:p>
            <a:pPr lvl="2"/>
            <a:r>
              <a:rPr lang="cs-CZ" sz="2400"/>
              <a:t>Zaměřené specificky za dané téma pro určité typy území</a:t>
            </a:r>
          </a:p>
          <a:p>
            <a:pPr lvl="1"/>
            <a:r>
              <a:rPr lang="cs-CZ" sz="2666"/>
              <a:t>Bonifikace projektů</a:t>
            </a:r>
          </a:p>
          <a:p>
            <a:pPr lvl="2"/>
            <a:r>
              <a:rPr lang="cs-CZ" sz="2400"/>
              <a:t>Zvýhodnění projektů z určitého typu území</a:t>
            </a:r>
          </a:p>
          <a:p>
            <a:pPr marL="364030" indent="-364030">
              <a:spcBef>
                <a:spcPts val="0"/>
              </a:spcBef>
              <a:spcAft>
                <a:spcPts val="800"/>
              </a:spcAft>
            </a:pPr>
            <a:endParaRPr lang="cs-CZ" sz="2400" b="1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9345982" y="6574232"/>
            <a:ext cx="2844430" cy="365078"/>
          </a:xfrm>
        </p:spPr>
        <p:txBody>
          <a:bodyPr/>
          <a:lstStyle/>
          <a:p>
            <a:pPr defTabSz="1219078">
              <a:defRPr/>
            </a:pPr>
            <a:fld id="{177AD5F7-9A70-43A8-B2E8-1F114AD105DD}" type="slidenum">
              <a:rPr lang="cs-CZ">
                <a:solidFill>
                  <a:srgbClr val="262626">
                    <a:tint val="75000"/>
                  </a:srgbClr>
                </a:solidFill>
                <a:latin typeface="Calibri"/>
              </a:rPr>
              <a:pPr defTabSz="1219078">
                <a:defRPr/>
              </a:pPr>
              <a:t>16</a:t>
            </a:fld>
            <a:endParaRPr lang="cs-CZ">
              <a:solidFill>
                <a:srgbClr val="262626">
                  <a:tint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845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8263" y="384534"/>
            <a:ext cx="10059490" cy="903648"/>
          </a:xfrm>
        </p:spPr>
        <p:txBody>
          <a:bodyPr>
            <a:noAutofit/>
          </a:bodyPr>
          <a:lstStyle/>
          <a:p>
            <a:pPr marL="364030" indent="-364030">
              <a:spcAft>
                <a:spcPts val="1600"/>
              </a:spcAft>
            </a:pPr>
            <a:r>
              <a:rPr lang="cs-CZ" sz="3466" dirty="0"/>
              <a:t>Vyjednávání legislativy pro období 2021-2027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4759" y="1668520"/>
            <a:ext cx="11586102" cy="4525373"/>
          </a:xfrm>
        </p:spPr>
        <p:txBody>
          <a:bodyPr lIns="107047"/>
          <a:lstStyle/>
          <a:p>
            <a:pPr marL="364030" indent="-364030">
              <a:spcAft>
                <a:spcPts val="800"/>
              </a:spcAft>
            </a:pPr>
            <a:r>
              <a:rPr lang="cs-CZ" sz="3733" b="1" dirty="0"/>
              <a:t>Klíčové prvky - NEGOBOX</a:t>
            </a:r>
          </a:p>
          <a:p>
            <a:pPr marL="897296" lvl="1" indent="-364030">
              <a:spcAft>
                <a:spcPts val="1600"/>
              </a:spcAft>
            </a:pPr>
            <a:r>
              <a:rPr lang="cs-CZ" sz="3333" dirty="0"/>
              <a:t>Míra spolufinancování, výše předfinancování, pravidlo zrušení závazku, tematická koncentrace apod.</a:t>
            </a:r>
          </a:p>
          <a:p>
            <a:pPr marL="897296" lvl="1" indent="-364030">
              <a:spcAft>
                <a:spcPts val="1600"/>
              </a:spcAft>
            </a:pPr>
            <a:r>
              <a:rPr lang="cs-CZ" sz="3333" dirty="0"/>
              <a:t>Projednávány na </a:t>
            </a:r>
            <a:r>
              <a:rPr lang="cs-CZ" sz="3333" dirty="0" err="1"/>
              <a:t>AdHoc</a:t>
            </a:r>
            <a:r>
              <a:rPr lang="cs-CZ" sz="3333" dirty="0"/>
              <a:t> skupině k VFR</a:t>
            </a:r>
          </a:p>
          <a:p>
            <a:pPr marL="897296" lvl="1" indent="-364030">
              <a:spcAft>
                <a:spcPts val="1600"/>
              </a:spcAft>
            </a:pPr>
            <a:r>
              <a:rPr lang="cs-CZ" sz="3333" dirty="0"/>
              <a:t>Předpoklad schválení na podzimní GAC (příp. počátkem r. 2020)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9345982" y="6574232"/>
            <a:ext cx="2844430" cy="365078"/>
          </a:xfrm>
        </p:spPr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17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3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Klíčové milníky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1638300"/>
          <a:ext cx="10971213" cy="4633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aoblený obdélník 4"/>
          <p:cNvSpPr/>
          <p:nvPr/>
        </p:nvSpPr>
        <p:spPr>
          <a:xfrm>
            <a:off x="777650" y="1638300"/>
            <a:ext cx="1584176" cy="166394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1600" dirty="0"/>
              <a:t>Zveřejnění Country Reportu 2019</a:t>
            </a:r>
          </a:p>
        </p:txBody>
      </p:sp>
      <p:sp>
        <p:nvSpPr>
          <p:cNvPr id="6" name="Zaoblený obdélník 5"/>
          <p:cNvSpPr/>
          <p:nvPr/>
        </p:nvSpPr>
        <p:spPr>
          <a:xfrm>
            <a:off x="2641669" y="1638300"/>
            <a:ext cx="1584176" cy="16717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Evropské volby (parlament, komise)</a:t>
            </a:r>
          </a:p>
        </p:txBody>
      </p:sp>
      <p:sp>
        <p:nvSpPr>
          <p:cNvPr id="7" name="Zaoblený obdélník 6"/>
          <p:cNvSpPr/>
          <p:nvPr/>
        </p:nvSpPr>
        <p:spPr>
          <a:xfrm>
            <a:off x="4388180" y="1638300"/>
            <a:ext cx="1584176" cy="16717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Informace o postupu vyjednávání evropské legislativy 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6145727" y="1638300"/>
            <a:ext cx="1638663" cy="16717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1600" dirty="0"/>
              <a:t>Finální verze</a:t>
            </a:r>
          </a:p>
          <a:p>
            <a:r>
              <a:rPr lang="cs-CZ" sz="1600" dirty="0"/>
              <a:t>Národní </a:t>
            </a:r>
            <a:r>
              <a:rPr lang="cs-CZ" sz="1600" dirty="0" smtClean="0"/>
              <a:t>koncepce </a:t>
            </a:r>
            <a:endParaRPr lang="cs-CZ" sz="1600" dirty="0"/>
          </a:p>
        </p:txBody>
      </p:sp>
      <p:sp>
        <p:nvSpPr>
          <p:cNvPr id="9" name="Zaoblený obdélník 8"/>
          <p:cNvSpPr/>
          <p:nvPr/>
        </p:nvSpPr>
        <p:spPr>
          <a:xfrm>
            <a:off x="7946725" y="1638300"/>
            <a:ext cx="1584176" cy="16717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Závěry Rady (finské předsednictví)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9767614" y="1638300"/>
            <a:ext cx="1584176" cy="16717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Návrh Dohody o </a:t>
            </a:r>
            <a:r>
              <a:rPr lang="cs-CZ" sz="1600" dirty="0" smtClean="0"/>
              <a:t>partnerství</a:t>
            </a:r>
          </a:p>
          <a:p>
            <a:pPr algn="ctr"/>
            <a:r>
              <a:rPr lang="cs-CZ" sz="1600" dirty="0" smtClean="0"/>
              <a:t>Návrhy </a:t>
            </a:r>
            <a:r>
              <a:rPr lang="cs-CZ" sz="1600" dirty="0"/>
              <a:t>operačních programů</a:t>
            </a:r>
          </a:p>
          <a:p>
            <a:pPr algn="ctr"/>
            <a:endParaRPr lang="cs-CZ" sz="1600" dirty="0"/>
          </a:p>
        </p:txBody>
      </p:sp>
      <p:sp>
        <p:nvSpPr>
          <p:cNvPr id="11" name="Zaoblený obdélník 10"/>
          <p:cNvSpPr/>
          <p:nvPr/>
        </p:nvSpPr>
        <p:spPr>
          <a:xfrm>
            <a:off x="791368" y="4727128"/>
            <a:ext cx="1584176" cy="137591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Návrh</a:t>
            </a:r>
          </a:p>
          <a:p>
            <a:pPr algn="ctr"/>
            <a:r>
              <a:rPr lang="cs-CZ" sz="1600" dirty="0"/>
              <a:t>nového</a:t>
            </a:r>
          </a:p>
          <a:p>
            <a:pPr algn="ctr"/>
            <a:r>
              <a:rPr lang="cs-CZ" sz="1600" dirty="0"/>
              <a:t>jednotného</a:t>
            </a:r>
          </a:p>
          <a:p>
            <a:pPr algn="ctr"/>
            <a:r>
              <a:rPr lang="cs-CZ" sz="1600" dirty="0"/>
              <a:t>metodického</a:t>
            </a:r>
          </a:p>
          <a:p>
            <a:pPr algn="ctr"/>
            <a:r>
              <a:rPr lang="cs-CZ" sz="1600" dirty="0"/>
              <a:t>rámce</a:t>
            </a:r>
          </a:p>
        </p:txBody>
      </p:sp>
      <p:sp>
        <p:nvSpPr>
          <p:cNvPr id="12" name="Zaoblený obdélník 11"/>
          <p:cNvSpPr/>
          <p:nvPr/>
        </p:nvSpPr>
        <p:spPr>
          <a:xfrm>
            <a:off x="2655387" y="4734892"/>
            <a:ext cx="1584176" cy="136815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Vydání Specifických doporučení Rady pro rok 2019</a:t>
            </a:r>
          </a:p>
        </p:txBody>
      </p:sp>
      <p:sp>
        <p:nvSpPr>
          <p:cNvPr id="13" name="Zaoblený obdélník 12"/>
          <p:cNvSpPr/>
          <p:nvPr/>
        </p:nvSpPr>
        <p:spPr>
          <a:xfrm>
            <a:off x="4476276" y="4734892"/>
            <a:ext cx="1496080" cy="136815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Závěry Rady (rumunské předsednictví)</a:t>
            </a:r>
          </a:p>
        </p:txBody>
      </p:sp>
      <p:sp>
        <p:nvSpPr>
          <p:cNvPr id="14" name="Zaoblený obdélník 13"/>
          <p:cNvSpPr/>
          <p:nvPr/>
        </p:nvSpPr>
        <p:spPr>
          <a:xfrm>
            <a:off x="6145727" y="4734892"/>
            <a:ext cx="1800998" cy="136815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Informace vládě o přípravě Dohody o partnerství a operačních programech</a:t>
            </a:r>
          </a:p>
        </p:txBody>
      </p:sp>
      <p:sp>
        <p:nvSpPr>
          <p:cNvPr id="16" name="Zaoblený obdélník 15"/>
          <p:cNvSpPr/>
          <p:nvPr/>
        </p:nvSpPr>
        <p:spPr>
          <a:xfrm>
            <a:off x="9781332" y="4734892"/>
            <a:ext cx="1584176" cy="136815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Pravidla řízení a koordinace Dohody o partnerství </a:t>
            </a:r>
          </a:p>
        </p:txBody>
      </p:sp>
      <p:cxnSp>
        <p:nvCxnSpPr>
          <p:cNvPr id="18" name="Přímá spojnice se šipkou 17"/>
          <p:cNvCxnSpPr>
            <a:stCxn id="5" idx="2"/>
          </p:cNvCxnSpPr>
          <p:nvPr/>
        </p:nvCxnSpPr>
        <p:spPr>
          <a:xfrm flipH="1">
            <a:off x="1558702" y="3302248"/>
            <a:ext cx="11036" cy="280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 flipH="1">
            <a:off x="8759502" y="3310012"/>
            <a:ext cx="4065" cy="272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 flipH="1">
            <a:off x="5180268" y="3302248"/>
            <a:ext cx="11036" cy="280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H="1">
            <a:off x="6895902" y="3326532"/>
            <a:ext cx="11036" cy="280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/>
          <p:nvPr/>
        </p:nvCxnSpPr>
        <p:spPr>
          <a:xfrm flipH="1">
            <a:off x="3447475" y="3326532"/>
            <a:ext cx="11036" cy="280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/>
          <p:nvPr/>
        </p:nvCxnSpPr>
        <p:spPr>
          <a:xfrm flipH="1">
            <a:off x="10528504" y="3302248"/>
            <a:ext cx="11036" cy="280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/>
          <p:nvPr/>
        </p:nvCxnSpPr>
        <p:spPr>
          <a:xfrm flipV="1">
            <a:off x="1583456" y="4393770"/>
            <a:ext cx="0" cy="333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se šipkou 28"/>
          <p:cNvCxnSpPr/>
          <p:nvPr/>
        </p:nvCxnSpPr>
        <p:spPr>
          <a:xfrm flipV="1">
            <a:off x="10528504" y="4365212"/>
            <a:ext cx="0" cy="333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se šipkou 29"/>
          <p:cNvCxnSpPr/>
          <p:nvPr/>
        </p:nvCxnSpPr>
        <p:spPr>
          <a:xfrm flipV="1">
            <a:off x="3433757" y="4393770"/>
            <a:ext cx="0" cy="333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/>
          <p:nvPr/>
        </p:nvCxnSpPr>
        <p:spPr>
          <a:xfrm flipV="1">
            <a:off x="5195896" y="4351739"/>
            <a:ext cx="0" cy="333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/>
          <p:nvPr/>
        </p:nvCxnSpPr>
        <p:spPr>
          <a:xfrm flipV="1">
            <a:off x="6972680" y="4365212"/>
            <a:ext cx="0" cy="333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6835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-633803" y="2701941"/>
            <a:ext cx="10081666" cy="1196877"/>
          </a:xfrm>
        </p:spPr>
        <p:txBody>
          <a:bodyPr/>
          <a:lstStyle/>
          <a:p>
            <a:r>
              <a:rPr lang="cs-CZ" dirty="0" smtClean="0"/>
              <a:t>Děkuji za </a:t>
            </a:r>
            <a:r>
              <a:rPr lang="cs-CZ" dirty="0"/>
              <a:t>pozornost</a:t>
            </a:r>
          </a:p>
        </p:txBody>
      </p:sp>
    </p:spTree>
    <p:extLst>
      <p:ext uri="{BB962C8B-B14F-4D97-AF65-F5344CB8AC3E}">
        <p14:creationId xmlns:p14="http://schemas.microsoft.com/office/powerpoint/2010/main" val="15652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8263" y="384534"/>
            <a:ext cx="10059490" cy="903648"/>
          </a:xfrm>
        </p:spPr>
        <p:txBody>
          <a:bodyPr>
            <a:noAutofit/>
          </a:bodyPr>
          <a:lstStyle/>
          <a:p>
            <a:r>
              <a:rPr lang="cs-CZ" sz="3200" dirty="0"/>
              <a:t>EU úroveň – sektorová legislativa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4670" y="1541741"/>
            <a:ext cx="11586102" cy="4525373"/>
          </a:xfrm>
        </p:spPr>
        <p:txBody>
          <a:bodyPr lIns="107047"/>
          <a:lstStyle/>
          <a:p>
            <a:pPr marL="364030" indent="-364030"/>
            <a:r>
              <a:rPr lang="cs-CZ" sz="2400" dirty="0"/>
              <a:t>Návrh obecného nařízení – </a:t>
            </a:r>
            <a:r>
              <a:rPr lang="cs-CZ" sz="2400" b="1" dirty="0"/>
              <a:t>5 cílů politiky </a:t>
            </a:r>
            <a:r>
              <a:rPr lang="cs-CZ" sz="2400" dirty="0"/>
              <a:t>soudržnosti (CP) pro 2021–2027 </a:t>
            </a:r>
          </a:p>
          <a:p>
            <a:pPr marL="897296" lvl="1" indent="-364030"/>
            <a:r>
              <a:rPr lang="cs-CZ" sz="2400" dirty="0"/>
              <a:t>CP 1 – chytřejší Evropa</a:t>
            </a:r>
          </a:p>
          <a:p>
            <a:pPr marL="897296" lvl="1" indent="-364030"/>
            <a:r>
              <a:rPr lang="cs-CZ" sz="2400" dirty="0"/>
              <a:t>CP 2 – zelenější a nízkouhlíková Evropa</a:t>
            </a:r>
          </a:p>
          <a:p>
            <a:pPr marL="897296" lvl="1" indent="-364030"/>
            <a:r>
              <a:rPr lang="cs-CZ" sz="2400" dirty="0"/>
              <a:t>CP 3 – propojenější Evropa</a:t>
            </a:r>
          </a:p>
          <a:p>
            <a:pPr marL="897296" lvl="1" indent="-364030"/>
            <a:r>
              <a:rPr lang="cs-CZ" sz="2400" dirty="0"/>
              <a:t>CP 4 – sociálnější Evropa</a:t>
            </a:r>
          </a:p>
          <a:p>
            <a:pPr marL="897296" lvl="1" indent="-364030"/>
            <a:r>
              <a:rPr lang="cs-CZ" sz="2400" dirty="0"/>
              <a:t>CP 5 – Evropa bližší občanům</a:t>
            </a:r>
          </a:p>
          <a:p>
            <a:pPr marL="897296" lvl="1" indent="-364030"/>
            <a:endParaRPr lang="cs-CZ" sz="2400" dirty="0"/>
          </a:p>
          <a:p>
            <a:pPr marL="364030" indent="-364030"/>
            <a:r>
              <a:rPr lang="cs-CZ" sz="2400" dirty="0"/>
              <a:t>Návrh nařízení k EFRR/FS a ESF+ – </a:t>
            </a:r>
            <a:r>
              <a:rPr lang="cs-CZ" sz="2400" b="1" dirty="0"/>
              <a:t>specifické cíle</a:t>
            </a:r>
            <a:endParaRPr lang="cs-CZ" sz="2400" dirty="0"/>
          </a:p>
          <a:p>
            <a:pPr marL="897296" lvl="1" indent="-364030"/>
            <a:endParaRPr lang="cs-CZ" sz="2400" dirty="0"/>
          </a:p>
          <a:p>
            <a:pPr marL="364030" indent="-364030"/>
            <a:r>
              <a:rPr lang="cs-CZ" sz="2400" dirty="0"/>
              <a:t>Příloha I návrhu obecného nařízení – </a:t>
            </a:r>
            <a:r>
              <a:rPr lang="cs-CZ" sz="2400" b="1" dirty="0"/>
              <a:t>oblasti intervencí (cca 140 kódů)</a:t>
            </a:r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9345982" y="6574232"/>
            <a:ext cx="2844430" cy="365078"/>
          </a:xfrm>
        </p:spPr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2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8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lIns="90648" tIns="45323" rIns="90648" bIns="45323" anchor="t">
            <a:normAutofit/>
          </a:bodyPr>
          <a:lstStyle/>
          <a:p>
            <a:r>
              <a:rPr lang="cs-CZ" sz="3200" dirty="0">
                <a:latin typeface="Arial"/>
                <a:cs typeface="Arial"/>
              </a:rPr>
              <a:t>Základní propojení fondů a cílů politiky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886592"/>
              </p:ext>
            </p:extLst>
          </p:nvPr>
        </p:nvGraphicFramePr>
        <p:xfrm>
          <a:off x="1192285" y="1610416"/>
          <a:ext cx="9247368" cy="4734167"/>
        </p:xfrm>
        <a:graphic>
          <a:graphicData uri="http://schemas.openxmlformats.org/drawingml/2006/table">
            <a:tbl>
              <a:tblPr firstRow="1" bandRow="1"/>
              <a:tblGrid>
                <a:gridCol w="1091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6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9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9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98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98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198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4778">
                <a:tc>
                  <a:txBody>
                    <a:bodyPr/>
                    <a:lstStyle>
                      <a:lvl1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Fond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>
                      <a:lvl1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4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OP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>
                      <a:lvl1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CP1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>
                      <a:lvl1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CP2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>
                      <a:lvl1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CP3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>
                      <a:lvl1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CP4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/>
                    </a:solidFill>
                  </a:tcPr>
                </a:tc>
                <a:tc>
                  <a:txBody>
                    <a:bodyPr/>
                    <a:lstStyle>
                      <a:lvl1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>
                        <a:defRPr b="1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CP5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EFRR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Konkurenceschopnost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Výzkum &amp; Vzdělávání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Doprava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Životní prostředí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Integrovaný regionální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Interreg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FS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Doprava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1229502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100" b="0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+mn-ea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Životní prostředí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ESF+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Výzkum &amp; Vzdělávání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Zaměstnanost+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5399"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ENRF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cs-CZ" sz="2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Rybářství</a:t>
                      </a:r>
                      <a:endParaRPr lang="en-GB" sz="2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cs-CZ" sz="2100" b="0" i="0" u="none" strike="noStrike">
                          <a:solidFill>
                            <a:srgbClr val="00206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>
                        <a:defRPr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cs-CZ" sz="2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12698" marR="12698" marT="12698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7365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2807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Národní úroveň – architektura programů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2718" y="-98142"/>
            <a:ext cx="180407" cy="360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9299" tIns="44649" rIns="89299" bIns="44649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 sz="1758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687" y="1256767"/>
            <a:ext cx="1830332" cy="541479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5645" y="1268153"/>
            <a:ext cx="1423267" cy="541479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7536" y="1256768"/>
            <a:ext cx="1307112" cy="5418477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25490" y="1292498"/>
            <a:ext cx="1356974" cy="4345118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24864" y="1294167"/>
            <a:ext cx="1470411" cy="4343448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8085" y="5761061"/>
            <a:ext cx="2974378" cy="914184"/>
          </a:xfrm>
          <a:prstGeom prst="rect">
            <a:avLst/>
          </a:prstGeom>
        </p:spPr>
      </p:pic>
      <p:sp>
        <p:nvSpPr>
          <p:cNvPr id="15" name="TextovéPole 14"/>
          <p:cNvSpPr txBox="1"/>
          <p:nvPr/>
        </p:nvSpPr>
        <p:spPr>
          <a:xfrm>
            <a:off x="9962915" y="398966"/>
            <a:ext cx="1919549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cs-CZ" sz="1600" dirty="0"/>
              <a:t>+ Operační program </a:t>
            </a:r>
          </a:p>
          <a:p>
            <a:pPr algn="r"/>
            <a:r>
              <a:rPr lang="cs-CZ" sz="1600" dirty="0"/>
              <a:t>                   Rybářství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28237" y="1300697"/>
            <a:ext cx="1849826" cy="5370867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3192" y="1300697"/>
            <a:ext cx="1703018" cy="5370867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332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466" dirty="0"/>
              <a:t>Národní úroveň – relevantní </a:t>
            </a:r>
            <a:r>
              <a:rPr lang="cs-CZ" sz="3466" dirty="0" smtClean="0"/>
              <a:t>programy pro energetiku</a:t>
            </a:r>
            <a:endParaRPr lang="cs-CZ" sz="3466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12310"/>
            <a:ext cx="10914065" cy="4454804"/>
          </a:xfrm>
        </p:spPr>
        <p:txBody>
          <a:bodyPr lIns="107047"/>
          <a:lstStyle/>
          <a:p>
            <a:pPr marL="364030" indent="-364030">
              <a:spcBef>
                <a:spcPts val="1600"/>
              </a:spcBef>
            </a:pPr>
            <a:r>
              <a:rPr lang="cs-CZ" sz="2266" b="1" dirty="0" smtClean="0"/>
              <a:t>OP Životní prostředí (OP ŽP) </a:t>
            </a:r>
            <a:r>
              <a:rPr lang="cs-CZ" sz="2266" b="1" dirty="0"/>
              <a:t>– CP 2</a:t>
            </a:r>
          </a:p>
          <a:p>
            <a:pPr marL="897296" lvl="1" indent="-364030">
              <a:spcAft>
                <a:spcPts val="800"/>
              </a:spcAft>
            </a:pPr>
            <a:r>
              <a:rPr lang="cs-CZ" sz="2000" dirty="0" smtClean="0"/>
              <a:t>Zvýšení energetické účinnosti a energetických úspor</a:t>
            </a:r>
            <a:endParaRPr lang="cs-CZ" sz="2000" dirty="0"/>
          </a:p>
          <a:p>
            <a:pPr marL="897296" lvl="1" indent="-364030">
              <a:spcAft>
                <a:spcPts val="800"/>
              </a:spcAft>
            </a:pPr>
            <a:r>
              <a:rPr lang="cs-CZ" sz="2000" dirty="0" smtClean="0"/>
              <a:t>Efektivní a šetrné využívání obnovitelných zdrojů energie</a:t>
            </a:r>
            <a:endParaRPr lang="cs-CZ" sz="2000" dirty="0"/>
          </a:p>
          <a:p>
            <a:pPr marL="364030" indent="-364030">
              <a:spcBef>
                <a:spcPts val="1600"/>
              </a:spcBef>
            </a:pPr>
            <a:r>
              <a:rPr lang="cs-CZ" sz="2266" b="1" dirty="0"/>
              <a:t>OP Konkurenceschopnost (OP K) </a:t>
            </a:r>
            <a:r>
              <a:rPr lang="cs-CZ" sz="2266" b="1" dirty="0" smtClean="0"/>
              <a:t>– </a:t>
            </a:r>
            <a:r>
              <a:rPr lang="cs-CZ" sz="2266" b="1" dirty="0"/>
              <a:t>CP 2</a:t>
            </a:r>
          </a:p>
          <a:p>
            <a:pPr marL="897296" lvl="1" indent="-364030"/>
            <a:r>
              <a:rPr lang="cs-CZ" sz="2000" dirty="0" smtClean="0"/>
              <a:t>Modernizace a zefektivnění výroby, distribuce a akumulace energie</a:t>
            </a:r>
          </a:p>
          <a:p>
            <a:pPr marL="897296" lvl="1" indent="-364030"/>
            <a:r>
              <a:rPr lang="cs-CZ" sz="2000" dirty="0" smtClean="0"/>
              <a:t>Zvýšení </a:t>
            </a:r>
            <a:r>
              <a:rPr lang="cs-CZ" sz="2000" dirty="0"/>
              <a:t>energetické účinnosti a energetických </a:t>
            </a:r>
            <a:r>
              <a:rPr lang="cs-CZ" sz="2000" dirty="0" smtClean="0"/>
              <a:t>úspor</a:t>
            </a:r>
          </a:p>
          <a:p>
            <a:pPr marL="897296" lvl="1" indent="-364030"/>
            <a:r>
              <a:rPr lang="cs-CZ" sz="2000" dirty="0" smtClean="0"/>
              <a:t>Zavedení inovativních nízkouhlíkových technologií</a:t>
            </a:r>
          </a:p>
          <a:p>
            <a:pPr marL="897296" lvl="1" indent="-364030"/>
            <a:r>
              <a:rPr lang="cs-CZ" sz="2000" dirty="0"/>
              <a:t>Efektivní a šetrné využívání obnovitelných zdrojů energie</a:t>
            </a:r>
          </a:p>
          <a:p>
            <a:pPr marL="897296" lvl="1" indent="-364030"/>
            <a:r>
              <a:rPr lang="cs-CZ" sz="2000" dirty="0" smtClean="0"/>
              <a:t>Zavedení moderních a vysoce účinných způsobů výroby, distribuce a akumulace tepelné energie</a:t>
            </a:r>
          </a:p>
          <a:p>
            <a:pPr marL="364030" lvl="0" indent="-364030">
              <a:spcBef>
                <a:spcPts val="1600"/>
              </a:spcBef>
            </a:pPr>
            <a:r>
              <a:rPr lang="cs-CZ" sz="2266" b="1" dirty="0" smtClean="0">
                <a:solidFill>
                  <a:srgbClr val="262626"/>
                </a:solidFill>
              </a:rPr>
              <a:t>V obou operačních programech se předpokládá využití metody EPC</a:t>
            </a:r>
            <a:endParaRPr lang="cs-CZ" sz="2266" b="1" dirty="0">
              <a:solidFill>
                <a:srgbClr val="262626"/>
              </a:solidFill>
            </a:endParaRPr>
          </a:p>
          <a:p>
            <a:pPr marL="897296" lvl="1" indent="-364030"/>
            <a:endParaRPr lang="cs-CZ" sz="2000" dirty="0" smtClean="0"/>
          </a:p>
          <a:p>
            <a:pPr marL="897296" lvl="1" indent="-364030"/>
            <a:endParaRPr lang="cs-CZ" sz="2000" dirty="0" smtClean="0"/>
          </a:p>
          <a:p>
            <a:pPr marL="897296" lvl="1" indent="-364030"/>
            <a:endParaRPr lang="cs-CZ" sz="2000" dirty="0"/>
          </a:p>
          <a:p>
            <a:pPr marL="364030" lvl="1" indent="-364030">
              <a:spcBef>
                <a:spcPts val="1600"/>
              </a:spcBef>
              <a:buFont typeface="Arial" pitchFamily="34" charset="0"/>
              <a:buChar char="•"/>
            </a:pPr>
            <a:endParaRPr lang="cs-CZ" sz="2133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9345982" y="6574232"/>
            <a:ext cx="2844430" cy="365078"/>
          </a:xfrm>
        </p:spPr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5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86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80" y="394836"/>
            <a:ext cx="9757129" cy="903648"/>
          </a:xfrm>
        </p:spPr>
        <p:txBody>
          <a:bodyPr>
            <a:noAutofit/>
          </a:bodyPr>
          <a:lstStyle/>
          <a:p>
            <a:r>
              <a:rPr lang="cs-CZ" sz="3200"/>
              <a:t>Příprava na využití prostředků ze zdrojů EU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0581" y="1581314"/>
            <a:ext cx="11809311" cy="5104029"/>
          </a:xfrm>
        </p:spPr>
        <p:txBody>
          <a:bodyPr lIns="107047" tIns="45323" rIns="90648" bIns="45323" anchor="t"/>
          <a:lstStyle/>
          <a:p>
            <a:pPr marL="0" indent="0">
              <a:buNone/>
            </a:pPr>
            <a:r>
              <a:rPr lang="cs-CZ" sz="2400" b="1" dirty="0">
                <a:latin typeface="Arial"/>
                <a:cs typeface="Arial"/>
              </a:rPr>
              <a:t>ČR (ŘO) musí v jednotlivých tematických oblastech: </a:t>
            </a:r>
            <a:endParaRPr lang="cs-CZ" sz="2000" dirty="0"/>
          </a:p>
          <a:p>
            <a:pPr marL="364030" indent="-364030">
              <a:spcBef>
                <a:spcPts val="1200"/>
              </a:spcBef>
            </a:pPr>
            <a:r>
              <a:rPr lang="cs-CZ" sz="2133" dirty="0">
                <a:latin typeface="Arial"/>
                <a:cs typeface="Arial"/>
              </a:rPr>
              <a:t>Vyhodnotit, kam jsme se posunuli / posuneme do roku 2020</a:t>
            </a:r>
          </a:p>
          <a:p>
            <a:pPr marL="364030" indent="-364030">
              <a:spcBef>
                <a:spcPts val="1200"/>
              </a:spcBef>
            </a:pPr>
            <a:r>
              <a:rPr lang="cs-CZ" sz="2133" dirty="0">
                <a:latin typeface="Arial"/>
                <a:cs typeface="Arial"/>
              </a:rPr>
              <a:t>Stanovit, jaké máme dále potřeby / cíle / jaké změny chceme dále</a:t>
            </a:r>
            <a:r>
              <a:rPr lang="cs-CZ" sz="2133" dirty="0"/>
              <a:t/>
            </a:r>
            <a:br>
              <a:rPr lang="cs-CZ" sz="2133" dirty="0"/>
            </a:br>
            <a:r>
              <a:rPr lang="cs-CZ" sz="2133" dirty="0">
                <a:latin typeface="Arial"/>
                <a:cs typeface="Arial"/>
              </a:rPr>
              <a:t>dosáhnout a vyhodnotit zkušenosti / problémy / bariéry / rizika 14–20 </a:t>
            </a:r>
          </a:p>
          <a:p>
            <a:pPr marL="364030" indent="-364030">
              <a:spcBef>
                <a:spcPts val="1200"/>
              </a:spcBef>
            </a:pPr>
            <a:r>
              <a:rPr lang="cs-CZ" sz="2133" dirty="0">
                <a:latin typeface="Arial"/>
                <a:cs typeface="Arial"/>
              </a:rPr>
              <a:t>Identifikovat a odstranit bariéry</a:t>
            </a:r>
          </a:p>
          <a:p>
            <a:pPr marL="364030" indent="-364030">
              <a:spcBef>
                <a:spcPts val="1200"/>
              </a:spcBef>
            </a:pPr>
            <a:r>
              <a:rPr lang="cs-CZ" sz="2133" dirty="0">
                <a:latin typeface="Arial"/>
                <a:cs typeface="Arial"/>
              </a:rPr>
              <a:t>V případě potřeby přehodnotit mechanismus podpory (intervencí)</a:t>
            </a:r>
          </a:p>
          <a:p>
            <a:pPr marL="364030" indent="-364030">
              <a:spcBef>
                <a:spcPts val="1200"/>
              </a:spcBef>
            </a:pPr>
            <a:r>
              <a:rPr lang="cs-CZ" sz="2133" dirty="0">
                <a:latin typeface="Arial"/>
                <a:cs typeface="Arial"/>
              </a:rPr>
              <a:t>Naplánovat si „rozdělení“ podpory a projektů mezi fondy EU </a:t>
            </a:r>
            <a:r>
              <a:rPr lang="cs-CZ" sz="2133" dirty="0"/>
              <a:t/>
            </a:r>
            <a:br>
              <a:rPr lang="cs-CZ" sz="2133" dirty="0"/>
            </a:br>
            <a:r>
              <a:rPr lang="cs-CZ" sz="2133" dirty="0">
                <a:latin typeface="Arial"/>
                <a:cs typeface="Arial"/>
              </a:rPr>
              <a:t>(EFRR, FS, případně ESF+) a komunitární (centrálně řízené)</a:t>
            </a:r>
            <a:r>
              <a:rPr lang="cs-CZ" sz="2133" dirty="0"/>
              <a:t/>
            </a:r>
            <a:br>
              <a:rPr lang="cs-CZ" sz="2133" dirty="0"/>
            </a:br>
            <a:r>
              <a:rPr lang="cs-CZ" sz="2133" dirty="0">
                <a:latin typeface="Arial"/>
                <a:cs typeface="Arial"/>
              </a:rPr>
              <a:t>nástroje EU + další zdroje</a:t>
            </a:r>
          </a:p>
          <a:p>
            <a:pPr marL="364030" indent="-364030"/>
            <a:r>
              <a:rPr lang="cs-CZ" sz="2133" b="1" dirty="0" smtClean="0">
                <a:solidFill>
                  <a:srgbClr val="FF0000"/>
                </a:solidFill>
                <a:latin typeface="Arial"/>
                <a:cs typeface="Arial"/>
              </a:rPr>
              <a:t>Již </a:t>
            </a:r>
            <a:r>
              <a:rPr lang="cs-CZ" sz="2133" b="1" dirty="0">
                <a:solidFill>
                  <a:srgbClr val="FF0000"/>
                </a:solidFill>
                <a:latin typeface="Arial"/>
                <a:cs typeface="Arial"/>
              </a:rPr>
              <a:t>od teď učinit maximum pro přípravu projektů (pravidlo n + 2)</a:t>
            </a:r>
          </a:p>
          <a:p>
            <a:pPr marL="0" indent="0">
              <a:buNone/>
            </a:pPr>
            <a:r>
              <a:rPr lang="cs-CZ" sz="2133" b="1" dirty="0">
                <a:latin typeface="Arial"/>
                <a:cs typeface="Arial"/>
              </a:rPr>
              <a:t>     (připravené projekty, typové projekty, projekty s kratší dobou realizace...)</a:t>
            </a:r>
          </a:p>
          <a:p>
            <a:pPr marL="0" indent="0">
              <a:buNone/>
            </a:pPr>
            <a:r>
              <a:rPr lang="cs-CZ" sz="2133" b="1" dirty="0">
                <a:solidFill>
                  <a:srgbClr val="FF0000"/>
                </a:solidFill>
                <a:latin typeface="Arial"/>
                <a:cs typeface="Arial"/>
              </a:rPr>
              <a:t>       	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9345982" y="6574232"/>
            <a:ext cx="2844430" cy="365078"/>
          </a:xfrm>
        </p:spPr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6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  <p:pic>
        <p:nvPicPr>
          <p:cNvPr id="2050" name="Picture 2" descr="SouvisejÃ­cÃ­ obrÃ¡ze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5070" y="4198445"/>
            <a:ext cx="1761425" cy="117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VÃ½sledek obrÃ¡zku pro barriers"/>
          <p:cNvSpPr>
            <a:spLocks noChangeAspect="1" noChangeArrowheads="1"/>
          </p:cNvSpPr>
          <p:nvPr/>
        </p:nvSpPr>
        <p:spPr bwMode="auto">
          <a:xfrm>
            <a:off x="207406" y="-110389"/>
            <a:ext cx="406347" cy="40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endParaRPr lang="cs-CZ" sz="3200">
              <a:solidFill>
                <a:srgbClr val="262626"/>
              </a:solidFill>
            </a:endParaRPr>
          </a:p>
        </p:txBody>
      </p:sp>
      <p:sp>
        <p:nvSpPr>
          <p:cNvPr id="6" name="AutoShape 6" descr="VÃ½sledek obrÃ¡zku pro barriers"/>
          <p:cNvSpPr>
            <a:spLocks noChangeAspect="1" noChangeArrowheads="1"/>
          </p:cNvSpPr>
          <p:nvPr/>
        </p:nvSpPr>
        <p:spPr bwMode="auto">
          <a:xfrm>
            <a:off x="410580" y="92785"/>
            <a:ext cx="406347" cy="40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04" tIns="60952" rIns="121904" bIns="60952" numCol="1" anchor="t" anchorCtr="0" compatLnSpc="1">
            <a:prstTxWarp prst="textNoShape">
              <a:avLst/>
            </a:prstTxWarp>
          </a:bodyPr>
          <a:lstStyle/>
          <a:p>
            <a:endParaRPr lang="cs-CZ" sz="3200">
              <a:solidFill>
                <a:srgbClr val="262626"/>
              </a:solidFill>
            </a:endParaRPr>
          </a:p>
        </p:txBody>
      </p:sp>
      <p:pic>
        <p:nvPicPr>
          <p:cNvPr id="2056" name="Picture 8" descr="VÃ½sledek obrÃ¡zku pro barri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252" y="2941402"/>
            <a:ext cx="1737060" cy="10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VÃ½sledek obrÃ¡zku pro where we ar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252" y="1657022"/>
            <a:ext cx="1737060" cy="97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1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VÃ½sledek obrÃ¡zku pro rizika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2203" y="1471419"/>
            <a:ext cx="2431366" cy="296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lIns="121885" tIns="60943" rIns="121885" bIns="60943">
            <a:noAutofit/>
          </a:bodyPr>
          <a:lstStyle/>
          <a:p>
            <a:r>
              <a:rPr lang="cs-CZ" sz="3200" dirty="0"/>
              <a:t>Faktory ovlivňující přípravu DoP a OP </a:t>
            </a:r>
            <a:r>
              <a:rPr lang="cs-CZ" sz="3200" dirty="0" smtClean="0"/>
              <a:t>2021–2027 I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7984" y="1529173"/>
            <a:ext cx="11809311" cy="4525373"/>
          </a:xfrm>
        </p:spPr>
        <p:txBody>
          <a:bodyPr lIns="107031" tIns="60943" rIns="121885" bIns="60943" anchor="t"/>
          <a:lstStyle/>
          <a:p>
            <a:pPr marL="456308" indent="-456308"/>
            <a:r>
              <a:rPr lang="cs-CZ" sz="2400" b="1">
                <a:latin typeface="Arial"/>
                <a:cs typeface="Arial"/>
              </a:rPr>
              <a:t>Rizika v rámci přípravy období 2021–2027</a:t>
            </a:r>
            <a:endParaRPr lang="cs-CZ">
              <a:latin typeface="Arial"/>
              <a:cs typeface="Arial"/>
            </a:endParaRPr>
          </a:p>
          <a:p>
            <a:pPr marL="989654" lvl="1" indent="-380115"/>
            <a:r>
              <a:rPr lang="cs-CZ" sz="2266">
                <a:latin typeface="Arial"/>
                <a:cs typeface="Arial"/>
              </a:rPr>
              <a:t>Časování – termín schválení legislativy a VFR – tlak na posun </a:t>
            </a:r>
            <a:endParaRPr lang="cs-CZ" sz="2266"/>
          </a:p>
          <a:p>
            <a:pPr marL="989654" lvl="1" indent="-380115"/>
            <a:r>
              <a:rPr lang="cs-CZ" sz="2266">
                <a:latin typeface="Arial"/>
                <a:cs typeface="Arial"/>
              </a:rPr>
              <a:t>Tematická koncentrace</a:t>
            </a:r>
          </a:p>
          <a:p>
            <a:pPr marL="989654" lvl="1" indent="-380115"/>
            <a:r>
              <a:rPr lang="cs-CZ" sz="2266">
                <a:latin typeface="Arial"/>
                <a:cs typeface="Arial"/>
              </a:rPr>
              <a:t>% na klima (ERDF 30%, FS 37% na základě kódů intervencí)</a:t>
            </a:r>
          </a:p>
          <a:p>
            <a:pPr marL="989654" lvl="1" indent="-380115"/>
            <a:r>
              <a:rPr lang="cs-CZ" sz="2266">
                <a:latin typeface="Arial"/>
                <a:cs typeface="Arial"/>
              </a:rPr>
              <a:t>Základní podmínky</a:t>
            </a:r>
          </a:p>
          <a:p>
            <a:pPr marL="989654" lvl="1" indent="-380115"/>
            <a:r>
              <a:rPr lang="cs-CZ" sz="2266">
                <a:latin typeface="Arial"/>
                <a:cs typeface="Arial"/>
              </a:rPr>
              <a:t>Další faktory a rizika (n+2, 3 kategorie regionů, spolufinancování)</a:t>
            </a:r>
            <a:endParaRPr lang="cs-CZ" sz="2266"/>
          </a:p>
          <a:p>
            <a:pPr marL="456308" indent="-456308">
              <a:spcBef>
                <a:spcPts val="2133"/>
              </a:spcBef>
            </a:pPr>
            <a:r>
              <a:rPr lang="cs-CZ" sz="2400" b="1">
                <a:latin typeface="Arial"/>
                <a:cs typeface="Arial"/>
              </a:rPr>
              <a:t>Další kroky (po předložení informace vládě)</a:t>
            </a:r>
          </a:p>
          <a:p>
            <a:pPr marL="989654" lvl="1" indent="-380115"/>
            <a:r>
              <a:rPr lang="cs-CZ" sz="2266">
                <a:latin typeface="Arial"/>
                <a:cs typeface="Arial"/>
              </a:rPr>
              <a:t>Aktivní zapojení do dalšího vyjednávání legislativy (pod FI PRES)</a:t>
            </a:r>
          </a:p>
          <a:p>
            <a:pPr marL="989654" lvl="1" indent="-380115"/>
            <a:r>
              <a:rPr lang="cs-CZ" sz="2266">
                <a:latin typeface="Arial"/>
                <a:cs typeface="Arial"/>
              </a:rPr>
              <a:t>Průběžné konzultace mezi ŘO navzájem a mezi MMR-NOK a ŘO</a:t>
            </a:r>
          </a:p>
          <a:p>
            <a:pPr marL="989654" lvl="1" indent="-380115"/>
            <a:r>
              <a:rPr lang="cs-CZ" sz="2266">
                <a:latin typeface="Arial"/>
                <a:cs typeface="Arial"/>
              </a:rPr>
              <a:t>Komunikace s EK (Zasílání dotazů a rozbor odpovědí)</a:t>
            </a:r>
          </a:p>
          <a:p>
            <a:pPr marL="989654" lvl="1" indent="-380115"/>
            <a:r>
              <a:rPr lang="cs-CZ" sz="2266">
                <a:latin typeface="Arial"/>
                <a:cs typeface="Arial"/>
              </a:rPr>
              <a:t>Vlastní vytváření klíčových dokumentů (v rámci EU legislativy) </a:t>
            </a:r>
            <a:endParaRPr lang="cs-CZ" sz="2266"/>
          </a:p>
          <a:p>
            <a:pPr marL="989654" lvl="1" indent="-380115"/>
            <a:endParaRPr lang="cs-CZ" sz="2400"/>
          </a:p>
          <a:p>
            <a:pPr marL="363184" indent="-363184"/>
            <a:endParaRPr lang="cs-CZ" sz="2400"/>
          </a:p>
          <a:p>
            <a:pPr marL="363184" indent="-363184"/>
            <a:endParaRPr lang="cs-CZ" sz="2400"/>
          </a:p>
          <a:p>
            <a:pPr marL="532500" lvl="1" indent="0">
              <a:buNone/>
            </a:pPr>
            <a:endParaRPr lang="cs-CZ" sz="200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9345982" y="6574232"/>
            <a:ext cx="2844430" cy="365078"/>
          </a:xfrm>
        </p:spPr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7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  <p:pic>
        <p:nvPicPr>
          <p:cNvPr id="1026" name="Picture 2" descr="VÃ½sledek obrÃ¡zku pro pohled dalekohlede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7847" y="4134110"/>
            <a:ext cx="1846959" cy="184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49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/>
              <a:t>Faktory ovlivňující přípravu DoP a OP </a:t>
            </a:r>
            <a:r>
              <a:rPr lang="cs-CZ" sz="3200" dirty="0" smtClean="0"/>
              <a:t>2021–2027 II</a:t>
            </a:r>
            <a:endParaRPr lang="cs-CZ" sz="32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/>
          </p:nvPr>
        </p:nvGraphicFramePr>
        <p:xfrm>
          <a:off x="623315" y="4238956"/>
          <a:ext cx="11297959" cy="19759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527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40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40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0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40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40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93982">
                <a:tc>
                  <a:txBody>
                    <a:bodyPr/>
                    <a:lstStyle/>
                    <a:p>
                      <a:endParaRPr lang="cs-CZ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</a:t>
                      </a:r>
                      <a:r>
                        <a:rPr lang="cs-CZ" sz="240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endParaRPr lang="cs-CZ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 2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 3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 4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 5</a:t>
                      </a:r>
                    </a:p>
                  </a:txBody>
                  <a:tcPr marL="121904" marR="121904" marT="60952" marB="6095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982">
                <a:tc>
                  <a:txBody>
                    <a:bodyPr/>
                    <a:lstStyle/>
                    <a:p>
                      <a:r>
                        <a:rPr lang="cs-CZ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Investiční potřeby s nejvyšší prioritou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 b="1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endParaRPr lang="cs-CZ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04" marR="121904" marT="60952" marB="6095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982"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Prioritní investiční potřeby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endParaRPr lang="cs-CZ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04" marR="121904" marT="60952" marB="6095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982">
                <a:tc>
                  <a:txBody>
                    <a:bodyPr/>
                    <a:lstStyle/>
                    <a:p>
                      <a:r>
                        <a:rPr lang="cs-CZ" sz="24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Investiční potřeby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endParaRPr lang="cs-CZ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endParaRPr lang="cs-CZ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endParaRPr lang="cs-CZ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04" marR="121904" marT="60952" marB="60952"/>
                </a:tc>
                <a:tc>
                  <a:txBody>
                    <a:bodyPr/>
                    <a:lstStyle/>
                    <a:p>
                      <a:r>
                        <a:rPr lang="cs-CZ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121904" marR="121904" marT="60952" marB="6095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437829" y="1460457"/>
            <a:ext cx="11323348" cy="259195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cs-CZ" sz="2666" b="1" dirty="0">
                <a:ea typeface="Calibri" panose="020F0502020204030204" pitchFamily="34" charset="0"/>
              </a:rPr>
              <a:t>Česká republika obdržela </a:t>
            </a:r>
            <a:r>
              <a:rPr lang="en-GB" sz="2666" b="1" dirty="0">
                <a:ea typeface="Calibri" panose="020F0502020204030204" pitchFamily="34" charset="0"/>
              </a:rPr>
              <a:t>43 invest</a:t>
            </a:r>
            <a:r>
              <a:rPr lang="cs-CZ" sz="2666" b="1" dirty="0">
                <a:ea typeface="Calibri" panose="020F0502020204030204" pitchFamily="34" charset="0"/>
              </a:rPr>
              <a:t>ičních doporučení ve třech úrovních priorit</a:t>
            </a:r>
            <a:endParaRPr lang="en-GB" sz="2666" b="1" dirty="0"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cs-CZ" sz="2133" dirty="0">
                <a:ea typeface="Calibri" panose="020F0502020204030204" pitchFamily="34" charset="0"/>
              </a:rPr>
              <a:t>Nejvíce doporučení </a:t>
            </a:r>
            <a:r>
              <a:rPr lang="en-GB" sz="2133" dirty="0">
                <a:ea typeface="Calibri" panose="020F0502020204030204" pitchFamily="34" charset="0"/>
              </a:rPr>
              <a:t>(13) </a:t>
            </a:r>
            <a:r>
              <a:rPr lang="cs-CZ" sz="2133" dirty="0">
                <a:ea typeface="Calibri" panose="020F0502020204030204" pitchFamily="34" charset="0"/>
              </a:rPr>
              <a:t>směřuje k Cíli politiky 1</a:t>
            </a:r>
            <a:r>
              <a:rPr lang="en-GB" sz="2133" dirty="0">
                <a:ea typeface="Calibri" panose="020F0502020204030204" pitchFamily="34" charset="0"/>
              </a:rPr>
              <a:t>, </a:t>
            </a:r>
            <a:r>
              <a:rPr lang="cs-CZ" sz="2133" dirty="0">
                <a:ea typeface="Calibri" panose="020F0502020204030204" pitchFamily="34" charset="0"/>
              </a:rPr>
              <a:t>z toho </a:t>
            </a:r>
            <a:r>
              <a:rPr lang="en-GB" sz="2133" dirty="0">
                <a:ea typeface="Calibri" panose="020F0502020204030204" pitchFamily="34" charset="0"/>
              </a:rPr>
              <a:t>11 </a:t>
            </a:r>
            <a:r>
              <a:rPr lang="cs-CZ" sz="2133" dirty="0">
                <a:ea typeface="Calibri" panose="020F0502020204030204" pitchFamily="34" charset="0"/>
              </a:rPr>
              <a:t>má nejvyšší prioritu</a:t>
            </a:r>
            <a:endParaRPr lang="en-GB" sz="2133" dirty="0"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cs-CZ" sz="2133" dirty="0">
                <a:ea typeface="Calibri" panose="020F0502020204030204" pitchFamily="34" charset="0"/>
              </a:rPr>
              <a:t>Cíle politiky </a:t>
            </a:r>
            <a:r>
              <a:rPr lang="en-GB" sz="2133" dirty="0">
                <a:ea typeface="Calibri" panose="020F0502020204030204" pitchFamily="34" charset="0"/>
              </a:rPr>
              <a:t>2 a 4 </a:t>
            </a:r>
            <a:r>
              <a:rPr lang="cs-CZ" sz="2133" dirty="0">
                <a:ea typeface="Calibri" panose="020F0502020204030204" pitchFamily="34" charset="0"/>
              </a:rPr>
              <a:t>obdržely po </a:t>
            </a:r>
            <a:r>
              <a:rPr lang="en-GB" sz="2133" dirty="0">
                <a:ea typeface="Calibri" panose="020F0502020204030204" pitchFamily="34" charset="0"/>
              </a:rPr>
              <a:t>10 </a:t>
            </a:r>
            <a:r>
              <a:rPr lang="cs-CZ" sz="2133" dirty="0">
                <a:ea typeface="Calibri" panose="020F0502020204030204" pitchFamily="34" charset="0"/>
              </a:rPr>
              <a:t>doporučeních</a:t>
            </a:r>
            <a:r>
              <a:rPr lang="en-GB" sz="2133" dirty="0">
                <a:ea typeface="Calibri" panose="020F0502020204030204" pitchFamily="34" charset="0"/>
              </a:rPr>
              <a:t>, 8 </a:t>
            </a:r>
            <a:r>
              <a:rPr lang="cs-CZ" sz="2133" dirty="0">
                <a:ea typeface="Calibri" panose="020F0502020204030204" pitchFamily="34" charset="0"/>
              </a:rPr>
              <a:t>z nich je s nejvyšší prioritou</a:t>
            </a:r>
            <a:endParaRPr lang="en-GB" sz="2133" dirty="0"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cs-CZ" sz="2133" dirty="0">
                <a:ea typeface="Calibri" panose="020F0502020204030204" pitchFamily="34" charset="0"/>
              </a:rPr>
              <a:t>Cíl politiky 3</a:t>
            </a:r>
            <a:r>
              <a:rPr lang="en-GB" sz="2133" dirty="0">
                <a:ea typeface="Calibri" panose="020F0502020204030204" pitchFamily="34" charset="0"/>
              </a:rPr>
              <a:t> </a:t>
            </a:r>
            <a:r>
              <a:rPr lang="cs-CZ" sz="2133" dirty="0">
                <a:ea typeface="Calibri" panose="020F0502020204030204" pitchFamily="34" charset="0"/>
              </a:rPr>
              <a:t>obdržel </a:t>
            </a:r>
            <a:r>
              <a:rPr lang="en-GB" sz="2133" dirty="0">
                <a:ea typeface="Calibri" panose="020F0502020204030204" pitchFamily="34" charset="0"/>
              </a:rPr>
              <a:t>6 </a:t>
            </a:r>
            <a:r>
              <a:rPr lang="cs-CZ" sz="2133" dirty="0">
                <a:ea typeface="Calibri" panose="020F0502020204030204" pitchFamily="34" charset="0"/>
              </a:rPr>
              <a:t>doporučení ve všech třech úrovních priorit</a:t>
            </a:r>
            <a:endParaRPr lang="en-GB" sz="2133" dirty="0"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800"/>
              </a:spcAft>
            </a:pPr>
            <a:r>
              <a:rPr lang="cs-CZ" sz="2133" dirty="0">
                <a:ea typeface="Calibri" panose="020F0502020204030204" pitchFamily="34" charset="0"/>
              </a:rPr>
              <a:t>Cíl politiky 5 obdržel</a:t>
            </a:r>
            <a:r>
              <a:rPr lang="en-GB" sz="2133" dirty="0">
                <a:ea typeface="Calibri" panose="020F0502020204030204" pitchFamily="34" charset="0"/>
              </a:rPr>
              <a:t> 4 </a:t>
            </a:r>
            <a:r>
              <a:rPr lang="cs-CZ" sz="2133" dirty="0">
                <a:ea typeface="Calibri" panose="020F0502020204030204" pitchFamily="34" charset="0"/>
              </a:rPr>
              <a:t>doporučení</a:t>
            </a:r>
            <a:r>
              <a:rPr lang="en-GB" sz="2133" dirty="0">
                <a:ea typeface="Calibri" panose="020F0502020204030204" pitchFamily="34" charset="0"/>
              </a:rPr>
              <a:t>, </a:t>
            </a:r>
            <a:r>
              <a:rPr lang="cs-CZ" sz="2133" dirty="0">
                <a:ea typeface="Calibri" panose="020F0502020204030204" pitchFamily="34" charset="0"/>
              </a:rPr>
              <a:t>všechny v nejnižší </a:t>
            </a:r>
            <a:r>
              <a:rPr lang="en-GB" sz="2133" dirty="0" err="1">
                <a:ea typeface="Calibri" panose="020F0502020204030204" pitchFamily="34" charset="0"/>
              </a:rPr>
              <a:t>priorit</a:t>
            </a:r>
            <a:r>
              <a:rPr lang="cs-CZ" sz="2133" dirty="0">
                <a:ea typeface="Calibri" panose="020F0502020204030204" pitchFamily="34" charset="0"/>
              </a:rPr>
              <a:t>ě</a:t>
            </a:r>
            <a:endParaRPr lang="en-GB" sz="2133" dirty="0"/>
          </a:p>
        </p:txBody>
      </p:sp>
      <p:sp>
        <p:nvSpPr>
          <p:cNvPr id="6" name="Zástupný symbol pro číslo snímku 3"/>
          <p:cNvSpPr txBox="1">
            <a:spLocks/>
          </p:cNvSpPr>
          <p:nvPr/>
        </p:nvSpPr>
        <p:spPr>
          <a:xfrm>
            <a:off x="9345982" y="6574232"/>
            <a:ext cx="2844430" cy="365078"/>
          </a:xfrm>
          <a:prstGeom prst="rect">
            <a:avLst/>
          </a:prstGeom>
        </p:spPr>
        <p:txBody>
          <a:bodyPr vert="horz" lIns="121827" tIns="60915" rIns="121827" bIns="60915" rtlCol="0" anchor="ctr"/>
          <a:lstStyle>
            <a:defPPr>
              <a:defRPr lang="cs-CZ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E67EFF7-7BB8-42F5-9A0A-DAE8F2FA725E}" type="slidenum">
              <a:rPr lang="cs-CZ" sz="1600">
                <a:solidFill>
                  <a:srgbClr val="262626">
                    <a:tint val="75000"/>
                  </a:srgbClr>
                </a:solidFill>
              </a:rPr>
              <a:pPr/>
              <a:t>8</a:t>
            </a:fld>
            <a:endParaRPr lang="cs-CZ" sz="1600">
              <a:solidFill>
                <a:srgbClr val="262626">
                  <a:tint val="75000"/>
                </a:srgbClr>
              </a:solidFill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516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243" y="356805"/>
            <a:ext cx="10524617" cy="903648"/>
          </a:xfrm>
        </p:spPr>
        <p:txBody>
          <a:bodyPr>
            <a:noAutofit/>
          </a:bodyPr>
          <a:lstStyle/>
          <a:p>
            <a:r>
              <a:rPr lang="cs-CZ" sz="2933"/>
              <a:t>Národní úroveň – rozložení alokací (po odečtu TP) dle TK k EFRR 45/30 pro cíl Investice pro růst a zaměstnanost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294967295"/>
          </p:nvPr>
        </p:nvSpPr>
        <p:spPr>
          <a:xfrm>
            <a:off x="9345982" y="6574232"/>
            <a:ext cx="2844430" cy="365078"/>
          </a:xfrm>
        </p:spPr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9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/>
          </p:nvPr>
        </p:nvGraphicFramePr>
        <p:xfrm>
          <a:off x="756295" y="1608156"/>
          <a:ext cx="10715195" cy="5160501"/>
        </p:xfrm>
        <a:graphic>
          <a:graphicData uri="http://schemas.openxmlformats.org/drawingml/2006/table">
            <a:tbl>
              <a:tblPr firstRow="1" firstCol="1" bandRow="1"/>
              <a:tblGrid>
                <a:gridCol w="867426">
                  <a:extLst>
                    <a:ext uri="{9D8B030D-6E8A-4147-A177-3AD203B41FA5}">
                      <a16:colId xmlns:a16="http://schemas.microsoft.com/office/drawing/2014/main" val="150901980"/>
                    </a:ext>
                  </a:extLst>
                </a:gridCol>
                <a:gridCol w="970242">
                  <a:extLst>
                    <a:ext uri="{9D8B030D-6E8A-4147-A177-3AD203B41FA5}">
                      <a16:colId xmlns:a16="http://schemas.microsoft.com/office/drawing/2014/main" val="4213925347"/>
                    </a:ext>
                  </a:extLst>
                </a:gridCol>
                <a:gridCol w="717340">
                  <a:extLst>
                    <a:ext uri="{9D8B030D-6E8A-4147-A177-3AD203B41FA5}">
                      <a16:colId xmlns:a16="http://schemas.microsoft.com/office/drawing/2014/main" val="206266068"/>
                    </a:ext>
                  </a:extLst>
                </a:gridCol>
                <a:gridCol w="1632037">
                  <a:extLst>
                    <a:ext uri="{9D8B030D-6E8A-4147-A177-3AD203B41FA5}">
                      <a16:colId xmlns:a16="http://schemas.microsoft.com/office/drawing/2014/main" val="1914438553"/>
                    </a:ext>
                  </a:extLst>
                </a:gridCol>
                <a:gridCol w="836700">
                  <a:extLst>
                    <a:ext uri="{9D8B030D-6E8A-4147-A177-3AD203B41FA5}">
                      <a16:colId xmlns:a16="http://schemas.microsoft.com/office/drawing/2014/main" val="2360877601"/>
                    </a:ext>
                  </a:extLst>
                </a:gridCol>
                <a:gridCol w="717340">
                  <a:extLst>
                    <a:ext uri="{9D8B030D-6E8A-4147-A177-3AD203B41FA5}">
                      <a16:colId xmlns:a16="http://schemas.microsoft.com/office/drawing/2014/main" val="1513284102"/>
                    </a:ext>
                  </a:extLst>
                </a:gridCol>
                <a:gridCol w="1463044">
                  <a:extLst>
                    <a:ext uri="{9D8B030D-6E8A-4147-A177-3AD203B41FA5}">
                      <a16:colId xmlns:a16="http://schemas.microsoft.com/office/drawing/2014/main" val="3334487654"/>
                    </a:ext>
                  </a:extLst>
                </a:gridCol>
                <a:gridCol w="1004512">
                  <a:extLst>
                    <a:ext uri="{9D8B030D-6E8A-4147-A177-3AD203B41FA5}">
                      <a16:colId xmlns:a16="http://schemas.microsoft.com/office/drawing/2014/main" val="1112247698"/>
                    </a:ext>
                  </a:extLst>
                </a:gridCol>
                <a:gridCol w="837882">
                  <a:extLst>
                    <a:ext uri="{9D8B030D-6E8A-4147-A177-3AD203B41FA5}">
                      <a16:colId xmlns:a16="http://schemas.microsoft.com/office/drawing/2014/main" val="3767070267"/>
                    </a:ext>
                  </a:extLst>
                </a:gridCol>
                <a:gridCol w="1668672">
                  <a:extLst>
                    <a:ext uri="{9D8B030D-6E8A-4147-A177-3AD203B41FA5}">
                      <a16:colId xmlns:a16="http://schemas.microsoft.com/office/drawing/2014/main" val="2427954022"/>
                    </a:ext>
                  </a:extLst>
                </a:gridCol>
              </a:tblGrid>
              <a:tr h="2959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EFRR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FS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ESF+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085955"/>
                  </a:ext>
                </a:extLst>
              </a:tr>
              <a:tr h="2959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mld. EUR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mld. EUR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mld. EUR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4811842"/>
                  </a:ext>
                </a:extLst>
              </a:tr>
              <a:tr h="990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CP 1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K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VV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IROP</a:t>
                      </a: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45,0</a:t>
                      </a: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4,570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76273"/>
                  </a:ext>
                </a:extLst>
              </a:tr>
              <a:tr h="11452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CP 2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K</a:t>
                      </a:r>
                    </a:p>
                    <a:p>
                      <a:pPr marL="0" algn="l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ŽP</a:t>
                      </a:r>
                    </a:p>
                    <a:p>
                      <a:pPr marL="0" algn="l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IROP</a:t>
                      </a: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algn="r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30,0</a:t>
                      </a: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algn="r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3,047</a:t>
                      </a: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600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algn="l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ŽP</a:t>
                      </a:r>
                    </a:p>
                    <a:p>
                      <a:pPr marL="0" algn="l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600" kern="12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algn="l" defTabSz="914258" rtl="0" eaLnBrk="1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kern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D</a:t>
                      </a: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4,759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226966"/>
                  </a:ext>
                </a:extLst>
              </a:tr>
              <a:tr h="990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CP 3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K</a:t>
                      </a:r>
                      <a:endParaRPr lang="cs-CZ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D</a:t>
                      </a:r>
                      <a:endParaRPr lang="cs-CZ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IROP</a:t>
                      </a:r>
                      <a:endParaRPr lang="cs-CZ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25,0</a:t>
                      </a:r>
                      <a:endParaRPr lang="cs-CZ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2,539</a:t>
                      </a:r>
                      <a:endParaRPr lang="cs-CZ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D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9005468"/>
                  </a:ext>
                </a:extLst>
              </a:tr>
              <a:tr h="8504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CP 4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VV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IROP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VV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 LZ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100,0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6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2,628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471516"/>
                  </a:ext>
                </a:extLst>
              </a:tr>
              <a:tr h="2959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CP 5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IROP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908419"/>
                  </a:ext>
                </a:extLst>
              </a:tr>
              <a:tr h="2959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100,00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10,156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100,00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4,759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100,00</a:t>
                      </a:r>
                      <a:endParaRPr lang="cs-CZ" sz="24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2,628</a:t>
                      </a:r>
                      <a:endParaRPr lang="cs-CZ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704" marR="237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391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68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MMR_NOK_CZ_sir</Template>
  <TotalTime>1890</TotalTime>
  <Words>1365</Words>
  <Application>Microsoft Office PowerPoint</Application>
  <PresentationFormat>Vlastní</PresentationFormat>
  <Paragraphs>377</Paragraphs>
  <Slides>19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2" baseType="lpstr">
      <vt:lpstr>Arial</vt:lpstr>
      <vt:lpstr>Calibri</vt:lpstr>
      <vt:lpstr>Šablona final</vt:lpstr>
      <vt:lpstr>Příprava na programové období  2021–2027 </vt:lpstr>
      <vt:lpstr>EU úroveň – sektorová legislativa</vt:lpstr>
      <vt:lpstr>Základní propojení fondů a cílů politiky</vt:lpstr>
      <vt:lpstr>Národní úroveň – architektura programů</vt:lpstr>
      <vt:lpstr>Národní úroveň – relevantní programy pro energetiku</vt:lpstr>
      <vt:lpstr>Příprava na využití prostředků ze zdrojů EU</vt:lpstr>
      <vt:lpstr>Faktory ovlivňující přípravu DoP a OP 2021–2027 I</vt:lpstr>
      <vt:lpstr>Faktory ovlivňující přípravu DoP a OP 2021–2027 II</vt:lpstr>
      <vt:lpstr>Národní úroveň – rozložení alokací (po odečtu TP) dle TK k EFRR 45/30 pro cíl Investice pro růst a zaměstnanost</vt:lpstr>
      <vt:lpstr>Alokace – alokační pravidla I</vt:lpstr>
      <vt:lpstr>Alokace – alokační pravidla II</vt:lpstr>
      <vt:lpstr>Alokace – míra spolufinancování na úrovni priority</vt:lpstr>
      <vt:lpstr>Členění regionů ČR v období 2021+</vt:lpstr>
      <vt:lpstr>Cíl pro ochranu klimatu (bez ENRF)</vt:lpstr>
      <vt:lpstr>Finanční nástroje</vt:lpstr>
      <vt:lpstr>Územní dimenze</vt:lpstr>
      <vt:lpstr>Vyjednávání legislativy pro období 2021-2027</vt:lpstr>
      <vt:lpstr>Klíčové milníky</vt:lpstr>
      <vt:lpstr>Děkuji za pozornost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Dobrý Petr</dc:creator>
  <cp:lastModifiedBy>Dobrý Petr</cp:lastModifiedBy>
  <cp:revision>39</cp:revision>
  <cp:lastPrinted>2019-06-10T15:54:58Z</cp:lastPrinted>
  <dcterms:created xsi:type="dcterms:W3CDTF">2019-06-04T07:32:13Z</dcterms:created>
  <dcterms:modified xsi:type="dcterms:W3CDTF">2019-06-27T07:18:15Z</dcterms:modified>
</cp:coreProperties>
</file>