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5.jpg" ContentType="image/png"/>
  <Override PartName="/ppt/media/image6.jpg" ContentType="image/png"/>
  <Override PartName="/ppt/media/image7.jpg" ContentType="image/png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17" r:id="rId2"/>
    <p:sldId id="341" r:id="rId3"/>
    <p:sldId id="342" r:id="rId4"/>
    <p:sldId id="348" r:id="rId5"/>
    <p:sldId id="319" r:id="rId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ktor Jaroš" initials="VJ" lastIdx="2" clrIdx="1">
    <p:extLst>
      <p:ext uri="{19B8F6BF-5375-455C-9EA6-DF929625EA0E}">
        <p15:presenceInfo xmlns:p15="http://schemas.microsoft.com/office/powerpoint/2012/main" userId="327e1765196dc04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BCC9"/>
    <a:srgbClr val="EF49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záhlaví 1"/>
          <p:cNvSpPr txBox="1"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 eaLnBrk="1" hangingPunct="1">
              <a:defRPr>
                <a:solidFill>
                  <a:srgbClr val="000000"/>
                </a:solidFill>
              </a:defRPr>
            </a:lvl1pPr>
          </a:lstStyle>
          <a:p>
            <a:endParaRPr lang="en-GB" altLang="cs-CZ"/>
          </a:p>
        </p:txBody>
      </p:sp>
      <p:sp>
        <p:nvSpPr>
          <p:cNvPr id="3075" name="Zástupný symbol pro datum 2"/>
          <p:cNvSpPr txBox="1">
            <a:spLocks noGrp="1"/>
          </p:cNvSpPr>
          <p:nvPr>
            <p:ph type="dt" sz="quarter" idx="1"/>
          </p:nvPr>
        </p:nvSpPr>
        <p:spPr bwMode="auto">
          <a:xfrm>
            <a:off x="3849688" y="0"/>
            <a:ext cx="29464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>
                <a:solidFill>
                  <a:srgbClr val="000000"/>
                </a:solidFill>
              </a:defRPr>
            </a:lvl1pPr>
          </a:lstStyle>
          <a:p>
            <a:fld id="{7749E6B6-1572-47AC-BF38-309CC5D24700}" type="datetime1">
              <a:rPr lang="en-GB" altLang="cs-CZ"/>
              <a:pPr/>
              <a:t>27/06/2019</a:t>
            </a:fld>
            <a:endParaRPr lang="en-GB" altLang="cs-CZ"/>
          </a:p>
        </p:txBody>
      </p:sp>
      <p:sp>
        <p:nvSpPr>
          <p:cNvPr id="3076" name="Zástupný symbol pro zápatí 3"/>
          <p:cNvSpPr txBox="1">
            <a:spLocks noGrp="1"/>
          </p:cNvSpPr>
          <p:nvPr>
            <p:ph type="ftr" sz="quarter" idx="2"/>
          </p:nvPr>
        </p:nvSpPr>
        <p:spPr bwMode="auto">
          <a:xfrm>
            <a:off x="0" y="9428163"/>
            <a:ext cx="29464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57200" eaLnBrk="1" hangingPunct="1">
              <a:defRPr>
                <a:solidFill>
                  <a:srgbClr val="000000"/>
                </a:solidFill>
              </a:defRPr>
            </a:lvl1pPr>
          </a:lstStyle>
          <a:p>
            <a:endParaRPr lang="en-GB" altLang="cs-CZ"/>
          </a:p>
        </p:txBody>
      </p:sp>
      <p:sp>
        <p:nvSpPr>
          <p:cNvPr id="3077" name="Zástupný symbol pro číslo snímku 4"/>
          <p:cNvSpPr txBox="1">
            <a:spLocks noGrp="1"/>
          </p:cNvSpPr>
          <p:nvPr>
            <p:ph type="sldNum" sz="quarter" idx="3"/>
          </p:nvPr>
        </p:nvSpPr>
        <p:spPr bwMode="auto">
          <a:xfrm>
            <a:off x="3849688" y="9428163"/>
            <a:ext cx="29464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>
                <a:solidFill>
                  <a:srgbClr val="000000"/>
                </a:solidFill>
              </a:defRPr>
            </a:lvl1pPr>
          </a:lstStyle>
          <a:p>
            <a:fld id="{86150FB8-6DD9-426A-B4A2-AAC0240453F5}" type="slidenum">
              <a:rPr lang="en-GB" altLang="cs-CZ"/>
              <a:pPr/>
              <a:t>‹#›</a:t>
            </a:fld>
            <a:endParaRPr lang="en-GB" altLang="cs-CZ"/>
          </a:p>
        </p:txBody>
      </p:sp>
    </p:spTree>
    <p:extLst>
      <p:ext uri="{BB962C8B-B14F-4D97-AF65-F5344CB8AC3E}">
        <p14:creationId xmlns:p14="http://schemas.microsoft.com/office/powerpoint/2010/main" val="2367788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53CF4C09-1FD4-4673-8ACA-961BF5DEEE77}" type="datetime1">
              <a:rPr lang="cs-CZ"/>
              <a:pPr>
                <a:defRPr/>
              </a:pPr>
              <a:t>27.6.2019</a:t>
            </a:fld>
            <a:endParaRPr/>
          </a:p>
        </p:txBody>
      </p:sp>
      <p:sp>
        <p:nvSpPr>
          <p:cNvPr id="2052" name="Zástupný symbol pro obrázek snímku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422275" y="1241425"/>
            <a:ext cx="5953125" cy="3349625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Zástupný symbol pro poznámky 4"/>
          <p:cNvSpPr txBox="1"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cs-CZ" noProof="0"/>
              <a:t>Upravte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  <a:endParaRPr lang="en-GB" noProof="0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4572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AE65F6FF-3434-4B64-A29B-914717102C91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1968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lang="cs-CZ" sz="1200" kern="1200">
        <a:solidFill>
          <a:srgbClr val="000000"/>
        </a:solidFill>
        <a:latin typeface="Calibri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lang="cs-CZ" sz="1200" kern="1200">
        <a:solidFill>
          <a:srgbClr val="000000"/>
        </a:solidFill>
        <a:latin typeface="Calibri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lang="cs-CZ" sz="1200" kern="1200">
        <a:solidFill>
          <a:srgbClr val="000000"/>
        </a:solidFill>
        <a:latin typeface="Calibri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lang="cs-CZ" sz="1200" kern="1200">
        <a:solidFill>
          <a:srgbClr val="000000"/>
        </a:solidFill>
        <a:latin typeface="Calibri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lang="cs-CZ" sz="1200" kern="1200">
        <a:solidFill>
          <a:srgbClr val="000000"/>
        </a:solidFill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65F6FF-3434-4B64-A29B-914717102C91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8209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66171D-4634-45FB-9791-A69F34E15CD0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42A669-30A8-4AB3-98A6-9A46FCA331E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219896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521D01-C810-4163-8680-4B6F464362B3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9D3B3-6A6D-4C5B-AAC4-A62E78B3EFB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727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13EC2D-A792-420F-A904-C69433B3E5C9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D43D83-59BA-4478-B4F0-C945BC18574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786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E0C0C4-7E04-4F99-8FE9-9ACED9F5069E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2F72D-A811-4F2D-8A47-02004F8393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679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E0C0C4-7E04-4F99-8FE9-9ACED9F5069E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2F72D-A811-4F2D-8A47-02004F8393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360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63D250-8978-4239-A085-5EA39EE016AD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F902BE-E7CF-4361-8F52-640A5CC3457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6745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B0CBC6-5F1B-4167-BD30-87E72C578A9C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E45179-1F24-40BC-9E3A-B25FA7F7D63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432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4C815A-F610-4FE9-B349-7BE7096DF414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A464D-EEB3-4048-8FC4-8E9DE0456B0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004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A31699-C555-4B03-85AF-184A1723E887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CA09F-3B15-4ED4-9C47-FAA51622798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217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3429CD-5617-4263-BC52-A9F28C2C92B1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6A573D-BA65-487E-AB24-21CC221338AA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714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C9EB71-F9B4-4223-BCAE-349CD0BE3EAD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1738EF-891E-4495-AABD-3473F5FCA6C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0601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9E0C0C4-7E04-4F99-8FE9-9ACED9F5069E}" type="datetime1">
              <a:rPr lang="cs-CZ" smtClean="0"/>
              <a:pPr>
                <a:defRPr/>
              </a:pPr>
              <a:t>27.6.2019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512F72D-A811-4F2D-8A47-02004F8393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7067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eu.cz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mailto:marie.zezulkova@nceu.c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D3567602-C326-4CE2-9A98-4694C5ECE5F8}"/>
              </a:ext>
            </a:extLst>
          </p:cNvPr>
          <p:cNvSpPr txBox="1"/>
          <p:nvPr/>
        </p:nvSpPr>
        <p:spPr>
          <a:xfrm>
            <a:off x="492044" y="2511196"/>
            <a:ext cx="68985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>
                <a:solidFill>
                  <a:srgbClr val="48B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Seminář pro grantové specialisty o tzv. EPC metodě a souvisejících dotačních titulech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C87AD6F9-CFAF-4306-BAE4-4E626524142F}"/>
              </a:ext>
            </a:extLst>
          </p:cNvPr>
          <p:cNvSpPr txBox="1"/>
          <p:nvPr/>
        </p:nvSpPr>
        <p:spPr>
          <a:xfrm>
            <a:off x="334793" y="5460995"/>
            <a:ext cx="82021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Ing. Marie Zezůlková</a:t>
            </a:r>
          </a:p>
          <a:p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NCEÚ, </a:t>
            </a:r>
            <a:r>
              <a:rPr lang="cs-CZ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z.s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cs-CZ" b="1" dirty="0"/>
              <a:t>27. 06. 2019   Podnikatelské a inovační centrum hlavního města Prahy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26E12D54-D4CD-44C5-AC71-CE8CC88D12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51" y="742391"/>
            <a:ext cx="2085462" cy="80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98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xmlns="" id="{2E211A20-1B51-40E1-9C02-6AA51ABD4F0A}"/>
              </a:ext>
            </a:extLst>
          </p:cNvPr>
          <p:cNvSpPr txBox="1"/>
          <p:nvPr/>
        </p:nvSpPr>
        <p:spPr>
          <a:xfrm>
            <a:off x="602901" y="680672"/>
            <a:ext cx="10986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48B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PŘEDSTAVENÍ SPOLKU NCEÚ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xmlns="" id="{F6BDC1DE-1573-45FA-B4B8-E87FC7606A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001" y="146313"/>
            <a:ext cx="1737946" cy="271146"/>
          </a:xfrm>
          <a:prstGeom prst="rect">
            <a:avLst/>
          </a:prstGeom>
        </p:spPr>
      </p:pic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xmlns="" id="{35B4CB13-D7B4-40E0-A2A2-352E7855493C}"/>
              </a:ext>
            </a:extLst>
          </p:cNvPr>
          <p:cNvCxnSpPr/>
          <p:nvPr/>
        </p:nvCxnSpPr>
        <p:spPr>
          <a:xfrm>
            <a:off x="688258" y="540773"/>
            <a:ext cx="1077615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78" y="4886967"/>
            <a:ext cx="2476500" cy="158115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78" y="2886879"/>
            <a:ext cx="2476500" cy="158115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78" y="1160524"/>
            <a:ext cx="2476499" cy="158115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2743200" y="1328271"/>
            <a:ext cx="828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Příliv investičních prostředků do modernizace a technologického posunu – EPC / dotace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Modernizovaná infrastruktura (elektřina, světlo, teplo, data, služby)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Úspora provozních nákladů v rozpočtech měst a obcí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2733960" y="3017901"/>
            <a:ext cx="828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Uplatnění členských firem při modernizaci obecní a privátní energetické infrastruktury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Participace členské základny na veřejných a soukromých zakázkách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Standardizace produktů členské základy HK ČR pro obce a soukromou sféru v oblasti en. úspor / en. efektivity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2728754" y="4690206"/>
            <a:ext cx="828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Podpora plnění mezinárodního závazku České republiky v oblasti energetických úspor (směrnice EU 2012/27/EU, tzv. zimní balíček  =&gt; 51,1 PJ nových úspor v konečné spotřebě energie do roku 2020 jeho navrhované rozšíření o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dalších 84 PJ do 2030.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Dosažení nákladové efektivity doručených úspor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Rozvoj trhu s energetickými úsporami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Rozvoj moderní decentralizované energetiky</a:t>
            </a:r>
          </a:p>
        </p:txBody>
      </p:sp>
      <p:cxnSp>
        <p:nvCxnSpPr>
          <p:cNvPr id="15" name="Přímá spojnice 14"/>
          <p:cNvCxnSpPr/>
          <p:nvPr/>
        </p:nvCxnSpPr>
        <p:spPr>
          <a:xfrm>
            <a:off x="2733960" y="2865073"/>
            <a:ext cx="8280000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2733071" y="4596557"/>
            <a:ext cx="8280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60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xmlns="" id="{2E211A20-1B51-40E1-9C02-6AA51ABD4F0A}"/>
              </a:ext>
            </a:extLst>
          </p:cNvPr>
          <p:cNvSpPr txBox="1"/>
          <p:nvPr/>
        </p:nvSpPr>
        <p:spPr>
          <a:xfrm>
            <a:off x="602901" y="638876"/>
            <a:ext cx="10986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3BC1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PROBÍHAJÍCÍ A OČEKÁVANÉ ZMĚNY V OBLASTI ENERGETIKY</a:t>
            </a:r>
            <a:endParaRPr lang="cs-CZ" sz="2800" b="1" dirty="0">
              <a:solidFill>
                <a:srgbClr val="48BCC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xmlns="" id="{F6BDC1DE-1573-45FA-B4B8-E87FC7606A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001" y="146313"/>
            <a:ext cx="1737946" cy="271146"/>
          </a:xfrm>
          <a:prstGeom prst="rect">
            <a:avLst/>
          </a:prstGeom>
        </p:spPr>
      </p:pic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xmlns="" id="{35B4CB13-D7B4-40E0-A2A2-352E7855493C}"/>
              </a:ext>
            </a:extLst>
          </p:cNvPr>
          <p:cNvCxnSpPr/>
          <p:nvPr/>
        </p:nvCxnSpPr>
        <p:spPr>
          <a:xfrm>
            <a:off x="688258" y="540773"/>
            <a:ext cx="1077615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ovéPole 18">
            <a:extLst>
              <a:ext uri="{FF2B5EF4-FFF2-40B4-BE49-F238E27FC236}">
                <a16:creationId xmlns:a16="http://schemas.microsoft.com/office/drawing/2014/main" xmlns="" id="{DBC3E81D-0DAE-43AC-B932-E54B4E00C192}"/>
              </a:ext>
            </a:extLst>
          </p:cNvPr>
          <p:cNvSpPr txBox="1"/>
          <p:nvPr/>
        </p:nvSpPr>
        <p:spPr>
          <a:xfrm>
            <a:off x="22329" y="1201299"/>
            <a:ext cx="563406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Clr>
                <a:srgbClr val="48BCC9"/>
              </a:buClr>
              <a:buFont typeface="Wingdings" panose="05000000000000000000" pitchFamily="2" charset="2"/>
              <a:buChar char="§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Podpora výroby energie z obnovitelných zdrojů</a:t>
            </a:r>
          </a:p>
          <a:p>
            <a:pPr marL="342900" lvl="0" indent="-342900">
              <a:buClr>
                <a:srgbClr val="48BCC9"/>
              </a:buClr>
              <a:buFont typeface="Wingdings" panose="05000000000000000000" pitchFamily="2" charset="2"/>
              <a:buChar char="§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Podpora energeticky úsporných opatření </a:t>
            </a:r>
          </a:p>
          <a:p>
            <a:pPr marL="342900" lvl="0" indent="-342900">
              <a:buClr>
                <a:srgbClr val="48BCC9"/>
              </a:buClr>
              <a:buFont typeface="Wingdings" panose="05000000000000000000" pitchFamily="2" charset="2"/>
              <a:buChar char="§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Zvýšení energetické účinnosti výrobků a technologií</a:t>
            </a:r>
          </a:p>
          <a:p>
            <a:pPr marL="342900" lvl="0" indent="-342900">
              <a:buClr>
                <a:srgbClr val="48BCC9"/>
              </a:buClr>
              <a:buFont typeface="Wingdings" panose="05000000000000000000" pitchFamily="2" charset="2"/>
              <a:buChar char="§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Podpora skladování energie</a:t>
            </a:r>
          </a:p>
          <a:p>
            <a:pPr marL="342900" lvl="0" indent="-342900">
              <a:buClr>
                <a:srgbClr val="48BCC9"/>
              </a:buClr>
              <a:buFont typeface="Wingdings" panose="05000000000000000000" pitchFamily="2" charset="2"/>
              <a:buChar char="§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Podpora nízko-energetické výstavby budov 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Clr>
                <a:srgbClr val="48BCC9"/>
              </a:buClr>
              <a:buFont typeface="Wingdings" panose="05000000000000000000" pitchFamily="2" charset="2"/>
              <a:buChar char="§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Růst </a:t>
            </a: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smart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grids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, decentralizované výroby </a:t>
            </a:r>
          </a:p>
          <a:p>
            <a:pPr marL="342900" lvl="0" indent="-342900">
              <a:buClr>
                <a:srgbClr val="48BCC9"/>
              </a:buClr>
              <a:buFont typeface="Wingdings" panose="05000000000000000000" pitchFamily="2" charset="2"/>
              <a:buChar char="§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Masivní přechod k </a:t>
            </a: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elektromobilitě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Clr>
                <a:srgbClr val="48BCC9"/>
              </a:buClr>
              <a:buFont typeface="Wingdings" panose="05000000000000000000" pitchFamily="2" charset="2"/>
              <a:buChar char="§"/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Uplatnění metody EPC</a:t>
            </a:r>
          </a:p>
          <a:p>
            <a:pPr marL="342900" lvl="0" indent="-342900">
              <a:buClr>
                <a:srgbClr val="48BCC9"/>
              </a:buClr>
              <a:buFont typeface="Wingdings" panose="05000000000000000000" pitchFamily="2" charset="2"/>
              <a:buChar char="§"/>
            </a:pP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IoT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4" descr="VÃ½sledek obrÃ¡zku pro vÄda a vÃ½zk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392" y="1198643"/>
            <a:ext cx="6535608" cy="400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5733143" y="5302440"/>
            <a:ext cx="64588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EF495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cs-CZ" sz="2400" b="1" dirty="0">
                <a:solidFill>
                  <a:srgbClr val="EF49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ŘEŠENÍ V DOPRAVĚ, ENERGETICE, ODPADOVÉM HOSPODÁŘSTVÍ, BYDLENÍ, MĚSTSKÝCH SLUŽBÁCH, BEZPEČNOSTI…</a:t>
            </a:r>
            <a:endParaRPr lang="cs-CZ" sz="2400" dirty="0">
              <a:solidFill>
                <a:srgbClr val="EF49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76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xmlns="" id="{2E211A20-1B51-40E1-9C02-6AA51ABD4F0A}"/>
              </a:ext>
            </a:extLst>
          </p:cNvPr>
          <p:cNvSpPr txBox="1"/>
          <p:nvPr/>
        </p:nvSpPr>
        <p:spPr>
          <a:xfrm>
            <a:off x="602901" y="842076"/>
            <a:ext cx="10986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solidFill>
                  <a:srgbClr val="3BC1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PŘEDSTAVENÍ SEMINÁŘE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xmlns="" id="{F6BDC1DE-1573-45FA-B4B8-E87FC7606A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001" y="146313"/>
            <a:ext cx="1737946" cy="271146"/>
          </a:xfrm>
          <a:prstGeom prst="rect">
            <a:avLst/>
          </a:prstGeom>
        </p:spPr>
      </p:pic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xmlns="" id="{35B4CB13-D7B4-40E0-A2A2-352E7855493C}"/>
              </a:ext>
            </a:extLst>
          </p:cNvPr>
          <p:cNvCxnSpPr/>
          <p:nvPr/>
        </p:nvCxnSpPr>
        <p:spPr>
          <a:xfrm>
            <a:off x="688258" y="540773"/>
            <a:ext cx="1077615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ovéPole 16">
            <a:extLst>
              <a:ext uri="{FF2B5EF4-FFF2-40B4-BE49-F238E27FC236}">
                <a16:creationId xmlns:a16="http://schemas.microsoft.com/office/drawing/2014/main" xmlns="" id="{DBC3E81D-0DAE-43AC-B932-E54B4E00C192}"/>
              </a:ext>
            </a:extLst>
          </p:cNvPr>
          <p:cNvSpPr txBox="1"/>
          <p:nvPr/>
        </p:nvSpPr>
        <p:spPr>
          <a:xfrm>
            <a:off x="237140" y="1516449"/>
            <a:ext cx="1148546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Aktuální informace k Evropským strukturálním fondům a programovému období EU 2021-2027, </a:t>
            </a:r>
            <a:r>
              <a:rPr lang="cs-CZ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Ing. Petr Dobrý, vrchní ministerský rada, Oddělení koordinace a řízení Dohody o partnerství, MMR ČR</a:t>
            </a:r>
          </a:p>
          <a:p>
            <a:pPr marL="342900" indent="-342900" algn="just"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endParaRPr lang="cs-CZ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cs-CZ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 Performance </a:t>
            </a:r>
            <a:r>
              <a:rPr lang="cs-CZ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Contracting</a:t>
            </a: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 (EPC), </a:t>
            </a:r>
            <a:r>
              <a:rPr lang="cs-CZ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Vladimí</a:t>
            </a:r>
            <a:r>
              <a:rPr lang="cs-CZ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 Zadina, </a:t>
            </a:r>
            <a:r>
              <a:rPr lang="cs-CZ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ČEZ </a:t>
            </a:r>
            <a:r>
              <a:rPr lang="cs-CZ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ESCO</a:t>
            </a:r>
          </a:p>
          <a:p>
            <a:pPr marL="342900" indent="-342900" algn="just"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endParaRPr lang="cs-CZ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Detailní vysvětlení procesu čerpání OPŽP v kombinaci s EPC, </a:t>
            </a:r>
            <a:r>
              <a:rPr lang="cs-CZ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Miroslav Marada, ENESA</a:t>
            </a:r>
            <a:endParaRPr lang="cs-CZ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endParaRPr lang="cs-CZ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Evropská a národní legislativa v oblasti energetických úspor,</a:t>
            </a:r>
          </a:p>
          <a:p>
            <a:pPr algn="just">
              <a:buClr>
                <a:srgbClr val="FF0000"/>
              </a:buClr>
              <a:buSzPct val="120000"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Ing. Vladimír Sochor, ředitel Odbor energetické účinnosti a úspor, MPO ČR</a:t>
            </a:r>
          </a:p>
          <a:p>
            <a:pPr marL="342900" indent="-342900" algn="just"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endParaRPr lang="cs-CZ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FF0000"/>
              </a:buClr>
              <a:buSzPct val="120000"/>
              <a:buFont typeface="Arial" panose="020B0604020202020204" pitchFamily="34" charset="0"/>
              <a:buChar char="•"/>
            </a:pPr>
            <a:r>
              <a:rPr lang="cs-CZ" sz="2400" b="1" dirty="0">
                <a:latin typeface="Arial" panose="020B0604020202020204" pitchFamily="34" charset="0"/>
                <a:cs typeface="Arial" panose="020B0604020202020204" pitchFamily="34" charset="0"/>
              </a:rPr>
              <a:t>Diskuze, dotazy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15744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xmlns="" id="{2E211A20-1B51-40E1-9C02-6AA51ABD4F0A}"/>
              </a:ext>
            </a:extLst>
          </p:cNvPr>
          <p:cNvSpPr txBox="1"/>
          <p:nvPr/>
        </p:nvSpPr>
        <p:spPr>
          <a:xfrm>
            <a:off x="602901" y="2978711"/>
            <a:ext cx="10986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>
                <a:solidFill>
                  <a:srgbClr val="48B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</a:t>
            </a:r>
          </a:p>
          <a:p>
            <a:r>
              <a:rPr lang="cs-CZ" sz="4800" b="1" dirty="0">
                <a:solidFill>
                  <a:srgbClr val="48BC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POZORNOST!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xmlns="" id="{DBC3E81D-0DAE-43AC-B932-E54B4E00C192}"/>
              </a:ext>
            </a:extLst>
          </p:cNvPr>
          <p:cNvSpPr txBox="1"/>
          <p:nvPr/>
        </p:nvSpPr>
        <p:spPr>
          <a:xfrm>
            <a:off x="602901" y="5828294"/>
            <a:ext cx="10986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DR. ING. MARIE ZEZŮLKOVÁ</a:t>
            </a:r>
          </a:p>
          <a:p>
            <a:r>
              <a:rPr lang="cs-CZ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ŘEDITELKA NCEÚ, Z.S.</a:t>
            </a:r>
          </a:p>
          <a:p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WWW.NCEU.CZ</a:t>
            </a:r>
            <a:endParaRPr lang="cs-CZ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marie.zezulkova@nceu.cz</a:t>
            </a:r>
            <a:endParaRPr lang="cs-CZ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xmlns="" id="{D35C1E5F-2F4C-46F3-AFCC-E711F6283D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51" y="742391"/>
            <a:ext cx="2085462" cy="80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1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13081</TotalTime>
  <Words>329</Words>
  <Application>Microsoft Office PowerPoint</Application>
  <PresentationFormat>Širokoúhlá obrazovka</PresentationFormat>
  <Paragraphs>44</Paragraphs>
  <Slides>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INTELIGENTNÍMI ÚSPORAMI K NOVÝM PROJEKTŮM       XX. Celostátní finanční konference SMO ČR 2017   2. 11.2017 Marie Zezůlková</dc:title>
  <dc:creator>nceu</dc:creator>
  <cp:lastModifiedBy>pri</cp:lastModifiedBy>
  <cp:revision>335</cp:revision>
  <cp:lastPrinted>2017-10-23T12:17:25Z</cp:lastPrinted>
  <dcterms:created xsi:type="dcterms:W3CDTF">2015-09-30T12:24:34Z</dcterms:created>
  <dcterms:modified xsi:type="dcterms:W3CDTF">2019-06-27T08:14:33Z</dcterms:modified>
</cp:coreProperties>
</file>