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91" r:id="rId2"/>
    <p:sldId id="551" r:id="rId3"/>
    <p:sldId id="443" r:id="rId4"/>
    <p:sldId id="394" r:id="rId5"/>
    <p:sldId id="563" r:id="rId6"/>
    <p:sldId id="567" r:id="rId7"/>
    <p:sldId id="564" r:id="rId8"/>
    <p:sldId id="566" r:id="rId9"/>
    <p:sldId id="568" r:id="rId10"/>
    <p:sldId id="562" r:id="rId11"/>
    <p:sldId id="565" r:id="rId12"/>
    <p:sldId id="561" r:id="rId13"/>
  </p:sldIdLst>
  <p:sldSz cx="9144000" cy="6858000" type="screen4x3"/>
  <p:notesSz cx="6735763" cy="98663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3748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40">
          <p15:clr>
            <a:srgbClr val="A4A3A4"/>
          </p15:clr>
        </p15:guide>
        <p15:guide id="5" pos="2880">
          <p15:clr>
            <a:srgbClr val="A4A3A4"/>
          </p15:clr>
        </p15:guide>
        <p15:guide id="6" pos="54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D1D1B"/>
    <a:srgbClr val="FF3300"/>
    <a:srgbClr val="77A74B"/>
    <a:srgbClr val="C6C6C6"/>
    <a:srgbClr val="FFFFFF"/>
    <a:srgbClr val="73B6AF"/>
    <a:srgbClr val="68B1E1"/>
    <a:srgbClr val="2C5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CC1AD3-8D2B-4CC2-9BF3-713B2748A28A}" v="18" dt="2019-06-25T12:59:39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Styl Tmavá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1" autoAdjust="0"/>
    <p:restoredTop sz="94629" autoAdjust="0"/>
  </p:normalViewPr>
  <p:slideViewPr>
    <p:cSldViewPr>
      <p:cViewPr varScale="1">
        <p:scale>
          <a:sx n="84" d="100"/>
          <a:sy n="84" d="100"/>
        </p:scale>
        <p:origin x="1224" y="77"/>
      </p:cViewPr>
      <p:guideLst>
        <p:guide orient="horz" pos="799"/>
        <p:guide orient="horz" pos="3748"/>
        <p:guide orient="horz" pos="2160"/>
        <p:guide pos="340"/>
        <p:guide pos="288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6E3E4-F444-4CBF-959D-341D2EEFC1AE}" type="doc">
      <dgm:prSet loTypeId="urn:microsoft.com/office/officeart/2005/8/layout/hList7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4064DA9-277E-4089-875D-B900F0EB2577}">
      <dgm:prSet phldrT="[Text]"/>
      <dgm:spPr/>
      <dgm:t>
        <a:bodyPr/>
        <a:lstStyle/>
        <a:p>
          <a:endParaRPr lang="cs-CZ" dirty="0"/>
        </a:p>
      </dgm:t>
    </dgm:pt>
    <dgm:pt modelId="{D35BECCD-CAEC-483A-B74C-F1EF981D285A}" type="parTrans" cxnId="{76D2B3E6-58ED-47DE-98F1-E294EA983FD4}">
      <dgm:prSet/>
      <dgm:spPr/>
      <dgm:t>
        <a:bodyPr/>
        <a:lstStyle/>
        <a:p>
          <a:endParaRPr lang="cs-CZ"/>
        </a:p>
      </dgm:t>
    </dgm:pt>
    <dgm:pt modelId="{50119C67-3455-428E-B2CC-6BF86FE0A514}" type="sibTrans" cxnId="{76D2B3E6-58ED-47DE-98F1-E294EA983FD4}">
      <dgm:prSet/>
      <dgm:spPr/>
      <dgm:t>
        <a:bodyPr/>
        <a:lstStyle/>
        <a:p>
          <a:endParaRPr lang="cs-CZ"/>
        </a:p>
      </dgm:t>
    </dgm:pt>
    <dgm:pt modelId="{17B4377D-290F-4DB5-910D-486F0691F33B}">
      <dgm:prSet phldrT="[Text]"/>
      <dgm:spPr>
        <a:solidFill>
          <a:srgbClr val="00B050"/>
        </a:solidFill>
      </dgm:spPr>
      <dgm:t>
        <a:bodyPr/>
        <a:lstStyle/>
        <a:p>
          <a:endParaRPr lang="cs-CZ" dirty="0"/>
        </a:p>
      </dgm:t>
    </dgm:pt>
    <dgm:pt modelId="{77F6F066-2A62-4C3D-9E3A-22DFCE658518}" type="parTrans" cxnId="{7DD65891-4E11-4272-8174-B4A52B607F3B}">
      <dgm:prSet/>
      <dgm:spPr/>
      <dgm:t>
        <a:bodyPr/>
        <a:lstStyle/>
        <a:p>
          <a:endParaRPr lang="cs-CZ"/>
        </a:p>
      </dgm:t>
    </dgm:pt>
    <dgm:pt modelId="{6ABBE512-2897-4C64-BC6D-B2E73E2DC694}" type="sibTrans" cxnId="{7DD65891-4E11-4272-8174-B4A52B607F3B}">
      <dgm:prSet/>
      <dgm:spPr/>
      <dgm:t>
        <a:bodyPr/>
        <a:lstStyle/>
        <a:p>
          <a:endParaRPr lang="cs-CZ"/>
        </a:p>
      </dgm:t>
    </dgm:pt>
    <dgm:pt modelId="{8125070E-6592-4BD8-9FFC-E5F792E6415D}">
      <dgm:prSet phldrT="[Text]"/>
      <dgm:spPr/>
      <dgm:t>
        <a:bodyPr/>
        <a:lstStyle/>
        <a:p>
          <a:endParaRPr lang="cs-CZ" dirty="0"/>
        </a:p>
      </dgm:t>
    </dgm:pt>
    <dgm:pt modelId="{0AD47CF1-8BC2-43A1-A681-FA07B144CBA1}" type="parTrans" cxnId="{6265C7FB-A668-46AB-8A40-610F440C206D}">
      <dgm:prSet/>
      <dgm:spPr/>
      <dgm:t>
        <a:bodyPr/>
        <a:lstStyle/>
        <a:p>
          <a:endParaRPr lang="cs-CZ"/>
        </a:p>
      </dgm:t>
    </dgm:pt>
    <dgm:pt modelId="{4F2F2662-0ABF-4832-9166-BD9C7787E273}" type="sibTrans" cxnId="{6265C7FB-A668-46AB-8A40-610F440C206D}">
      <dgm:prSet/>
      <dgm:spPr/>
      <dgm:t>
        <a:bodyPr/>
        <a:lstStyle/>
        <a:p>
          <a:endParaRPr lang="cs-CZ"/>
        </a:p>
      </dgm:t>
    </dgm:pt>
    <dgm:pt modelId="{153853A2-48CC-4CEE-B2D4-F3BAFD949E90}" type="pres">
      <dgm:prSet presAssocID="{7736E3E4-F444-4CBF-959D-341D2EEFC1A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38AA130-0075-41AA-BCD9-F5EC1A48B9C4}" type="pres">
      <dgm:prSet presAssocID="{7736E3E4-F444-4CBF-959D-341D2EEFC1AE}" presName="fgShape" presStyleLbl="fgShp" presStyleIdx="0" presStyleCnt="1" custScaleX="627" custScaleY="98381" custLinFactY="-202578" custLinFactNeighborX="-50076" custLinFactNeighborY="-300000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endParaRPr lang="cs-CZ"/>
        </a:p>
      </dgm:t>
    </dgm:pt>
    <dgm:pt modelId="{704EF370-E21F-4C85-8605-37B89714FA2A}" type="pres">
      <dgm:prSet presAssocID="{7736E3E4-F444-4CBF-959D-341D2EEFC1AE}" presName="linComp" presStyleCnt="0"/>
      <dgm:spPr/>
    </dgm:pt>
    <dgm:pt modelId="{E4CF0F8C-7A69-4495-8761-FD1466375691}" type="pres">
      <dgm:prSet presAssocID="{B4064DA9-277E-4089-875D-B900F0EB2577}" presName="compNode" presStyleCnt="0"/>
      <dgm:spPr/>
    </dgm:pt>
    <dgm:pt modelId="{4D47881D-9C85-4DEE-8D55-434ADA04B3CE}" type="pres">
      <dgm:prSet presAssocID="{B4064DA9-277E-4089-875D-B900F0EB2577}" presName="bkgdShape" presStyleLbl="node1" presStyleIdx="0" presStyleCnt="3" custLinFactNeighborX="-64" custLinFactNeighborY="388"/>
      <dgm:spPr/>
      <dgm:t>
        <a:bodyPr/>
        <a:lstStyle/>
        <a:p>
          <a:endParaRPr lang="cs-CZ"/>
        </a:p>
      </dgm:t>
    </dgm:pt>
    <dgm:pt modelId="{6B6079C5-C9FF-444B-8C69-C9B423150ADE}" type="pres">
      <dgm:prSet presAssocID="{B4064DA9-277E-4089-875D-B900F0EB257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83091D3-DB75-472E-B75D-48E4633BE2EB}" type="pres">
      <dgm:prSet presAssocID="{B4064DA9-277E-4089-875D-B900F0EB2577}" presName="invisiNode" presStyleLbl="node1" presStyleIdx="0" presStyleCnt="3"/>
      <dgm:spPr/>
    </dgm:pt>
    <dgm:pt modelId="{4D4D76EB-A9DF-4F9B-9A8B-3E7587C52076}" type="pres">
      <dgm:prSet presAssocID="{B4064DA9-277E-4089-875D-B900F0EB2577}" presName="imagNode" presStyleLbl="fgImgPlace1" presStyleIdx="0" presStyleCnt="3" custAng="10800000" custFlipVert="1" custScaleX="42681" custScaleY="36564" custLinFactNeighborY="-37246"/>
      <dgm:spPr/>
      <dgm:t>
        <a:bodyPr/>
        <a:lstStyle/>
        <a:p>
          <a:endParaRPr lang="cs-CZ"/>
        </a:p>
      </dgm:t>
    </dgm:pt>
    <dgm:pt modelId="{55A36A44-0117-4BCA-B6BF-1C0447EF5E31}" type="pres">
      <dgm:prSet presAssocID="{50119C67-3455-428E-B2CC-6BF86FE0A514}" presName="sibTrans" presStyleLbl="sibTrans2D1" presStyleIdx="0" presStyleCnt="0"/>
      <dgm:spPr/>
      <dgm:t>
        <a:bodyPr/>
        <a:lstStyle/>
        <a:p>
          <a:endParaRPr lang="cs-CZ"/>
        </a:p>
      </dgm:t>
    </dgm:pt>
    <dgm:pt modelId="{2E3376C7-649E-4184-A82E-74824D80AEFA}" type="pres">
      <dgm:prSet presAssocID="{17B4377D-290F-4DB5-910D-486F0691F33B}" presName="compNode" presStyleCnt="0"/>
      <dgm:spPr/>
    </dgm:pt>
    <dgm:pt modelId="{54B440A5-B18B-4402-AFE2-E4ECE5F116A9}" type="pres">
      <dgm:prSet presAssocID="{17B4377D-290F-4DB5-910D-486F0691F33B}" presName="bkgdShape" presStyleLbl="node1" presStyleIdx="1" presStyleCnt="3"/>
      <dgm:spPr/>
      <dgm:t>
        <a:bodyPr/>
        <a:lstStyle/>
        <a:p>
          <a:endParaRPr lang="cs-CZ"/>
        </a:p>
      </dgm:t>
    </dgm:pt>
    <dgm:pt modelId="{2D4F7461-79A0-4938-ADCF-DA31E1F130EC}" type="pres">
      <dgm:prSet presAssocID="{17B4377D-290F-4DB5-910D-486F0691F33B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BE88C02-FE4C-43B9-BF97-77AB0DBA6680}" type="pres">
      <dgm:prSet presAssocID="{17B4377D-290F-4DB5-910D-486F0691F33B}" presName="invisiNode" presStyleLbl="node1" presStyleIdx="1" presStyleCnt="3"/>
      <dgm:spPr/>
    </dgm:pt>
    <dgm:pt modelId="{E8AC1F0D-1614-4198-86B1-89D117896BA0}" type="pres">
      <dgm:prSet presAssocID="{17B4377D-290F-4DB5-910D-486F0691F33B}" presName="imagNode" presStyleLbl="fgImgPlace1" presStyleIdx="1" presStyleCnt="3" custAng="10800000" custFlipVert="1" custScaleX="42681" custScaleY="36564" custLinFactNeighborY="-37246"/>
      <dgm:spPr/>
      <dgm:t>
        <a:bodyPr/>
        <a:lstStyle/>
        <a:p>
          <a:endParaRPr lang="cs-CZ"/>
        </a:p>
      </dgm:t>
    </dgm:pt>
    <dgm:pt modelId="{1FBC0C6D-1F84-4717-B234-35F514329DA7}" type="pres">
      <dgm:prSet presAssocID="{6ABBE512-2897-4C64-BC6D-B2E73E2DC694}" presName="sibTrans" presStyleLbl="sibTrans2D1" presStyleIdx="0" presStyleCnt="0"/>
      <dgm:spPr/>
      <dgm:t>
        <a:bodyPr/>
        <a:lstStyle/>
        <a:p>
          <a:endParaRPr lang="cs-CZ"/>
        </a:p>
      </dgm:t>
    </dgm:pt>
    <dgm:pt modelId="{9B1C32BC-E3E8-4CE0-B20E-E4D39AA94736}" type="pres">
      <dgm:prSet presAssocID="{8125070E-6592-4BD8-9FFC-E5F792E6415D}" presName="compNode" presStyleCnt="0"/>
      <dgm:spPr/>
    </dgm:pt>
    <dgm:pt modelId="{D7520123-FC93-4A0D-8694-4CB958C69553}" type="pres">
      <dgm:prSet presAssocID="{8125070E-6592-4BD8-9FFC-E5F792E6415D}" presName="bkgdShape" presStyleLbl="node1" presStyleIdx="2" presStyleCnt="3"/>
      <dgm:spPr/>
      <dgm:t>
        <a:bodyPr/>
        <a:lstStyle/>
        <a:p>
          <a:endParaRPr lang="cs-CZ"/>
        </a:p>
      </dgm:t>
    </dgm:pt>
    <dgm:pt modelId="{A0E1860B-7295-4F3F-8EDE-0A6EA4A95686}" type="pres">
      <dgm:prSet presAssocID="{8125070E-6592-4BD8-9FFC-E5F792E6415D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6BD49A0-B32D-415D-819E-69B446A4967E}" type="pres">
      <dgm:prSet presAssocID="{8125070E-6592-4BD8-9FFC-E5F792E6415D}" presName="invisiNode" presStyleLbl="node1" presStyleIdx="2" presStyleCnt="3"/>
      <dgm:spPr/>
    </dgm:pt>
    <dgm:pt modelId="{F2ED87C9-6FB7-45EE-B8E7-0B70DC6A7E0D}" type="pres">
      <dgm:prSet presAssocID="{8125070E-6592-4BD8-9FFC-E5F792E6415D}" presName="imagNode" presStyleLbl="fgImgPlace1" presStyleIdx="2" presStyleCnt="3" custAng="10800000" custFlipVert="1" custScaleX="42681" custScaleY="36564" custLinFactNeighborX="2056" custLinFactNeighborY="-41253"/>
      <dgm:spPr/>
      <dgm:t>
        <a:bodyPr/>
        <a:lstStyle/>
        <a:p>
          <a:endParaRPr lang="cs-CZ"/>
        </a:p>
      </dgm:t>
    </dgm:pt>
  </dgm:ptLst>
  <dgm:cxnLst>
    <dgm:cxn modelId="{06FF505E-7357-4625-879E-A5BA1C3FB5D9}" type="presOf" srcId="{7736E3E4-F444-4CBF-959D-341D2EEFC1AE}" destId="{153853A2-48CC-4CEE-B2D4-F3BAFD949E90}" srcOrd="0" destOrd="0" presId="urn:microsoft.com/office/officeart/2005/8/layout/hList7"/>
    <dgm:cxn modelId="{66179FBF-A2A9-40EB-9C9B-AED6AF34010C}" type="presOf" srcId="{6ABBE512-2897-4C64-BC6D-B2E73E2DC694}" destId="{1FBC0C6D-1F84-4717-B234-35F514329DA7}" srcOrd="0" destOrd="0" presId="urn:microsoft.com/office/officeart/2005/8/layout/hList7"/>
    <dgm:cxn modelId="{F357C99E-57EB-4986-B22B-4A80601A49A1}" type="presOf" srcId="{B4064DA9-277E-4089-875D-B900F0EB2577}" destId="{6B6079C5-C9FF-444B-8C69-C9B423150ADE}" srcOrd="1" destOrd="0" presId="urn:microsoft.com/office/officeart/2005/8/layout/hList7"/>
    <dgm:cxn modelId="{B4C1DC56-6C7A-4CA9-8E9C-202C3CD87240}" type="presOf" srcId="{17B4377D-290F-4DB5-910D-486F0691F33B}" destId="{54B440A5-B18B-4402-AFE2-E4ECE5F116A9}" srcOrd="0" destOrd="0" presId="urn:microsoft.com/office/officeart/2005/8/layout/hList7"/>
    <dgm:cxn modelId="{909F40BD-2FBB-4A74-915E-22351E583BA2}" type="presOf" srcId="{8125070E-6592-4BD8-9FFC-E5F792E6415D}" destId="{A0E1860B-7295-4F3F-8EDE-0A6EA4A95686}" srcOrd="1" destOrd="0" presId="urn:microsoft.com/office/officeart/2005/8/layout/hList7"/>
    <dgm:cxn modelId="{76D2B3E6-58ED-47DE-98F1-E294EA983FD4}" srcId="{7736E3E4-F444-4CBF-959D-341D2EEFC1AE}" destId="{B4064DA9-277E-4089-875D-B900F0EB2577}" srcOrd="0" destOrd="0" parTransId="{D35BECCD-CAEC-483A-B74C-F1EF981D285A}" sibTransId="{50119C67-3455-428E-B2CC-6BF86FE0A514}"/>
    <dgm:cxn modelId="{29D7BB83-4140-4491-9101-2006D6D28367}" type="presOf" srcId="{B4064DA9-277E-4089-875D-B900F0EB2577}" destId="{4D47881D-9C85-4DEE-8D55-434ADA04B3CE}" srcOrd="0" destOrd="0" presId="urn:microsoft.com/office/officeart/2005/8/layout/hList7"/>
    <dgm:cxn modelId="{6265C7FB-A668-46AB-8A40-610F440C206D}" srcId="{7736E3E4-F444-4CBF-959D-341D2EEFC1AE}" destId="{8125070E-6592-4BD8-9FFC-E5F792E6415D}" srcOrd="2" destOrd="0" parTransId="{0AD47CF1-8BC2-43A1-A681-FA07B144CBA1}" sibTransId="{4F2F2662-0ABF-4832-9166-BD9C7787E273}"/>
    <dgm:cxn modelId="{BEDC6086-57BC-427F-9EF2-8A8FEF5D91BB}" type="presOf" srcId="{17B4377D-290F-4DB5-910D-486F0691F33B}" destId="{2D4F7461-79A0-4938-ADCF-DA31E1F130EC}" srcOrd="1" destOrd="0" presId="urn:microsoft.com/office/officeart/2005/8/layout/hList7"/>
    <dgm:cxn modelId="{2A14DBFF-EED0-44D6-A066-7943D4895E14}" type="presOf" srcId="{8125070E-6592-4BD8-9FFC-E5F792E6415D}" destId="{D7520123-FC93-4A0D-8694-4CB958C69553}" srcOrd="0" destOrd="0" presId="urn:microsoft.com/office/officeart/2005/8/layout/hList7"/>
    <dgm:cxn modelId="{7DD65891-4E11-4272-8174-B4A52B607F3B}" srcId="{7736E3E4-F444-4CBF-959D-341D2EEFC1AE}" destId="{17B4377D-290F-4DB5-910D-486F0691F33B}" srcOrd="1" destOrd="0" parTransId="{77F6F066-2A62-4C3D-9E3A-22DFCE658518}" sibTransId="{6ABBE512-2897-4C64-BC6D-B2E73E2DC694}"/>
    <dgm:cxn modelId="{E63B29DF-84BB-4B58-91D4-3B0EAC51EFE9}" type="presOf" srcId="{50119C67-3455-428E-B2CC-6BF86FE0A514}" destId="{55A36A44-0117-4BCA-B6BF-1C0447EF5E31}" srcOrd="0" destOrd="0" presId="urn:microsoft.com/office/officeart/2005/8/layout/hList7"/>
    <dgm:cxn modelId="{3319677E-7A98-48DD-9793-86E368AA4AE7}" type="presParOf" srcId="{153853A2-48CC-4CEE-B2D4-F3BAFD949E90}" destId="{938AA130-0075-41AA-BCD9-F5EC1A48B9C4}" srcOrd="0" destOrd="0" presId="urn:microsoft.com/office/officeart/2005/8/layout/hList7"/>
    <dgm:cxn modelId="{A7B86DD9-DE1A-4D99-BA2D-1EDFFFB274EA}" type="presParOf" srcId="{153853A2-48CC-4CEE-B2D4-F3BAFD949E90}" destId="{704EF370-E21F-4C85-8605-37B89714FA2A}" srcOrd="1" destOrd="0" presId="urn:microsoft.com/office/officeart/2005/8/layout/hList7"/>
    <dgm:cxn modelId="{4DEC14A8-317F-4639-9474-2DAABA9F224D}" type="presParOf" srcId="{704EF370-E21F-4C85-8605-37B89714FA2A}" destId="{E4CF0F8C-7A69-4495-8761-FD1466375691}" srcOrd="0" destOrd="0" presId="urn:microsoft.com/office/officeart/2005/8/layout/hList7"/>
    <dgm:cxn modelId="{5541E9F8-6465-4E5B-A196-FF1EDEF2C90A}" type="presParOf" srcId="{E4CF0F8C-7A69-4495-8761-FD1466375691}" destId="{4D47881D-9C85-4DEE-8D55-434ADA04B3CE}" srcOrd="0" destOrd="0" presId="urn:microsoft.com/office/officeart/2005/8/layout/hList7"/>
    <dgm:cxn modelId="{6E01D74F-57EF-4E60-BF23-84AEC156D7BD}" type="presParOf" srcId="{E4CF0F8C-7A69-4495-8761-FD1466375691}" destId="{6B6079C5-C9FF-444B-8C69-C9B423150ADE}" srcOrd="1" destOrd="0" presId="urn:microsoft.com/office/officeart/2005/8/layout/hList7"/>
    <dgm:cxn modelId="{E20A9325-81F5-4616-819D-74A4A0311461}" type="presParOf" srcId="{E4CF0F8C-7A69-4495-8761-FD1466375691}" destId="{A83091D3-DB75-472E-B75D-48E4633BE2EB}" srcOrd="2" destOrd="0" presId="urn:microsoft.com/office/officeart/2005/8/layout/hList7"/>
    <dgm:cxn modelId="{FF7233BB-2716-4B67-9517-25055297C34D}" type="presParOf" srcId="{E4CF0F8C-7A69-4495-8761-FD1466375691}" destId="{4D4D76EB-A9DF-4F9B-9A8B-3E7587C52076}" srcOrd="3" destOrd="0" presId="urn:microsoft.com/office/officeart/2005/8/layout/hList7"/>
    <dgm:cxn modelId="{34FC89DD-B2BE-464B-800D-C1905245369B}" type="presParOf" srcId="{704EF370-E21F-4C85-8605-37B89714FA2A}" destId="{55A36A44-0117-4BCA-B6BF-1C0447EF5E31}" srcOrd="1" destOrd="0" presId="urn:microsoft.com/office/officeart/2005/8/layout/hList7"/>
    <dgm:cxn modelId="{8F4E9985-D5DD-495D-93E1-08CF3B1AB024}" type="presParOf" srcId="{704EF370-E21F-4C85-8605-37B89714FA2A}" destId="{2E3376C7-649E-4184-A82E-74824D80AEFA}" srcOrd="2" destOrd="0" presId="urn:microsoft.com/office/officeart/2005/8/layout/hList7"/>
    <dgm:cxn modelId="{C5FE9EA7-DC06-4BB7-8D64-4FD13BF39FCC}" type="presParOf" srcId="{2E3376C7-649E-4184-A82E-74824D80AEFA}" destId="{54B440A5-B18B-4402-AFE2-E4ECE5F116A9}" srcOrd="0" destOrd="0" presId="urn:microsoft.com/office/officeart/2005/8/layout/hList7"/>
    <dgm:cxn modelId="{88C74CA1-CCCB-4C30-885F-50CF4091BA4B}" type="presParOf" srcId="{2E3376C7-649E-4184-A82E-74824D80AEFA}" destId="{2D4F7461-79A0-4938-ADCF-DA31E1F130EC}" srcOrd="1" destOrd="0" presId="urn:microsoft.com/office/officeart/2005/8/layout/hList7"/>
    <dgm:cxn modelId="{3EBD410E-2190-42A9-A776-922348BE1624}" type="presParOf" srcId="{2E3376C7-649E-4184-A82E-74824D80AEFA}" destId="{6BE88C02-FE4C-43B9-BF97-77AB0DBA6680}" srcOrd="2" destOrd="0" presId="urn:microsoft.com/office/officeart/2005/8/layout/hList7"/>
    <dgm:cxn modelId="{CD4DD744-323F-4AC0-B4B3-BE65ECE2807B}" type="presParOf" srcId="{2E3376C7-649E-4184-A82E-74824D80AEFA}" destId="{E8AC1F0D-1614-4198-86B1-89D117896BA0}" srcOrd="3" destOrd="0" presId="urn:microsoft.com/office/officeart/2005/8/layout/hList7"/>
    <dgm:cxn modelId="{E7B286B8-883E-48FF-831B-C713B135DAA0}" type="presParOf" srcId="{704EF370-E21F-4C85-8605-37B89714FA2A}" destId="{1FBC0C6D-1F84-4717-B234-35F514329DA7}" srcOrd="3" destOrd="0" presId="urn:microsoft.com/office/officeart/2005/8/layout/hList7"/>
    <dgm:cxn modelId="{2331BE4F-025D-4BA8-8AA7-8712791D1D26}" type="presParOf" srcId="{704EF370-E21F-4C85-8605-37B89714FA2A}" destId="{9B1C32BC-E3E8-4CE0-B20E-E4D39AA94736}" srcOrd="4" destOrd="0" presId="urn:microsoft.com/office/officeart/2005/8/layout/hList7"/>
    <dgm:cxn modelId="{74C195DA-3990-4443-A9F5-A2E2E237C0B1}" type="presParOf" srcId="{9B1C32BC-E3E8-4CE0-B20E-E4D39AA94736}" destId="{D7520123-FC93-4A0D-8694-4CB958C69553}" srcOrd="0" destOrd="0" presId="urn:microsoft.com/office/officeart/2005/8/layout/hList7"/>
    <dgm:cxn modelId="{E6DC7465-4971-477E-8809-1E1C2D7853C3}" type="presParOf" srcId="{9B1C32BC-E3E8-4CE0-B20E-E4D39AA94736}" destId="{A0E1860B-7295-4F3F-8EDE-0A6EA4A95686}" srcOrd="1" destOrd="0" presId="urn:microsoft.com/office/officeart/2005/8/layout/hList7"/>
    <dgm:cxn modelId="{23324844-9C58-4736-BFEF-910EC697CE90}" type="presParOf" srcId="{9B1C32BC-E3E8-4CE0-B20E-E4D39AA94736}" destId="{76BD49A0-B32D-415D-819E-69B446A4967E}" srcOrd="2" destOrd="0" presId="urn:microsoft.com/office/officeart/2005/8/layout/hList7"/>
    <dgm:cxn modelId="{F4E473C9-30C6-4E79-8EA2-52CC8C4B516C}" type="presParOf" srcId="{9B1C32BC-E3E8-4CE0-B20E-E4D39AA94736}" destId="{F2ED87C9-6FB7-45EE-B8E7-0B70DC6A7E0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47881D-9C85-4DEE-8D55-434ADA04B3CE}">
      <dsp:nvSpPr>
        <dsp:cNvPr id="0" name=""/>
        <dsp:cNvSpPr/>
      </dsp:nvSpPr>
      <dsp:spPr>
        <a:xfrm>
          <a:off x="7" y="0"/>
          <a:ext cx="2587435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608" tIns="419608" rIns="419608" bIns="419608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900" kern="1200" dirty="0"/>
        </a:p>
      </dsp:txBody>
      <dsp:txXfrm>
        <a:off x="7" y="1625600"/>
        <a:ext cx="2587435" cy="1625600"/>
      </dsp:txXfrm>
    </dsp:sp>
    <dsp:sp modelId="{4D4D76EB-A9DF-4F9B-9A8B-3E7587C52076}">
      <dsp:nvSpPr>
        <dsp:cNvPr id="0" name=""/>
        <dsp:cNvSpPr/>
      </dsp:nvSpPr>
      <dsp:spPr>
        <a:xfrm rot="10800000" flipV="1">
          <a:off x="1006577" y="169028"/>
          <a:ext cx="577607" cy="4948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B440A5-B18B-4402-AFE2-E4ECE5F116A9}">
      <dsp:nvSpPr>
        <dsp:cNvPr id="0" name=""/>
        <dsp:cNvSpPr/>
      </dsp:nvSpPr>
      <dsp:spPr>
        <a:xfrm>
          <a:off x="2666722" y="0"/>
          <a:ext cx="2587435" cy="4064000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608" tIns="419608" rIns="419608" bIns="419608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900" kern="1200" dirty="0"/>
        </a:p>
      </dsp:txBody>
      <dsp:txXfrm>
        <a:off x="2666722" y="1625600"/>
        <a:ext cx="2587435" cy="1625600"/>
      </dsp:txXfrm>
    </dsp:sp>
    <dsp:sp modelId="{E8AC1F0D-1614-4198-86B1-89D117896BA0}">
      <dsp:nvSpPr>
        <dsp:cNvPr id="0" name=""/>
        <dsp:cNvSpPr/>
      </dsp:nvSpPr>
      <dsp:spPr>
        <a:xfrm rot="10800000" flipV="1">
          <a:off x="3671636" y="169028"/>
          <a:ext cx="577607" cy="4948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520123-FC93-4A0D-8694-4CB958C69553}">
      <dsp:nvSpPr>
        <dsp:cNvPr id="0" name=""/>
        <dsp:cNvSpPr/>
      </dsp:nvSpPr>
      <dsp:spPr>
        <a:xfrm>
          <a:off x="5331781" y="0"/>
          <a:ext cx="2587435" cy="406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608" tIns="419608" rIns="419608" bIns="419608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5900" kern="1200" dirty="0"/>
        </a:p>
      </dsp:txBody>
      <dsp:txXfrm>
        <a:off x="5331781" y="1625600"/>
        <a:ext cx="2587435" cy="1625600"/>
      </dsp:txXfrm>
    </dsp:sp>
    <dsp:sp modelId="{F2ED87C9-6FB7-45EE-B8E7-0B70DC6A7E0D}">
      <dsp:nvSpPr>
        <dsp:cNvPr id="0" name=""/>
        <dsp:cNvSpPr/>
      </dsp:nvSpPr>
      <dsp:spPr>
        <a:xfrm rot="10800000" flipV="1">
          <a:off x="6364519" y="114801"/>
          <a:ext cx="577607" cy="49482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AA130-0075-41AA-BCD9-F5EC1A48B9C4}">
      <dsp:nvSpPr>
        <dsp:cNvPr id="0" name=""/>
        <dsp:cNvSpPr/>
      </dsp:nvSpPr>
      <dsp:spPr>
        <a:xfrm>
          <a:off x="288451" y="192419"/>
          <a:ext cx="45690" cy="599730"/>
        </a:xfrm>
        <a:prstGeom prst="leftRightArrow">
          <a:avLst/>
        </a:prstGeom>
        <a:solidFill>
          <a:schemeClr val="accen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74530-62B5-4946-899E-989C8C21C67A}" type="datetimeFigureOut">
              <a:rPr lang="cs-CZ" smtClean="0"/>
              <a:t>26.06.2019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10A0F-8974-4FBE-83E2-D671DC57D6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9523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10C1676-75CC-47DF-B6F8-7B04CEB5C258}" type="datetimeFigureOut">
              <a:rPr lang="cs-CZ"/>
              <a:pPr>
                <a:defRPr/>
              </a:pPr>
              <a:t>26.06.2019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264F2C3-F260-4FCF-8ABC-65A4DB4F2F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137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64F2C3-F260-4FCF-8ABC-65A4DB4F2F1F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12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468000" y="3204000"/>
            <a:ext cx="8208000" cy="1512000"/>
          </a:xfrm>
        </p:spPr>
        <p:txBody>
          <a:bodyPr lIns="0" tIns="0" rIns="0" anchor="t" anchorCtr="0"/>
          <a:lstStyle>
            <a:lvl1pPr marL="0" indent="0" algn="l">
              <a:lnSpc>
                <a:spcPts val="2400"/>
              </a:lnSpc>
              <a:buNone/>
              <a:defRPr sz="2000" b="1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vložíte podnadpis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468000" y="1656000"/>
            <a:ext cx="8208000" cy="1512000"/>
          </a:xfrm>
        </p:spPr>
        <p:txBody>
          <a:bodyPr lIns="0" tIns="0" rIns="0" anchor="t" anchorCtr="0"/>
          <a:lstStyle>
            <a:lvl1pPr algn="l">
              <a:lnSpc>
                <a:spcPct val="100000"/>
              </a:lnSpc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 nadpis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5724000"/>
            <a:ext cx="8207375" cy="648000"/>
          </a:xfrm>
        </p:spPr>
        <p:txBody>
          <a:bodyPr/>
          <a:lstStyle>
            <a:lvl1pPr>
              <a:lnSpc>
                <a:spcPts val="2400"/>
              </a:lnSpc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Kliknutím vložíte jméno</a:t>
            </a:r>
            <a:br>
              <a:rPr lang="cs-CZ" dirty="0"/>
            </a:br>
            <a:r>
              <a:rPr lang="cs-CZ" dirty="0"/>
              <a:t>a funkci</a:t>
            </a:r>
          </a:p>
        </p:txBody>
      </p:sp>
      <p:sp>
        <p:nvSpPr>
          <p:cNvPr id="6" name="Oranžový pruh v zápatí">
            <a:extLst>
              <a:ext uri="{FF2B5EF4-FFF2-40B4-BE49-F238E27FC236}">
                <a16:creationId xmlns="" xmlns:a16="http://schemas.microsoft.com/office/drawing/2014/main" id="{A53923E3-CDC9-4A23-B35E-BA8464767394}"/>
              </a:ext>
            </a:extLst>
          </p:cNvPr>
          <p:cNvSpPr/>
          <p:nvPr userDrawn="1"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Logo claim bílé">
            <a:extLst>
              <a:ext uri="{FF2B5EF4-FFF2-40B4-BE49-F238E27FC236}">
                <a16:creationId xmlns="" xmlns:a16="http://schemas.microsoft.com/office/drawing/2014/main" id="{D1AF142D-69BE-4C1E-9E44-DBD0A94740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46"/>
          <a:stretch/>
        </p:blipFill>
        <p:spPr>
          <a:xfrm>
            <a:off x="6512400" y="1314000"/>
            <a:ext cx="2186438" cy="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2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s poznámkou vesp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8208000" cy="421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68313" y="5688000"/>
            <a:ext cx="8207375" cy="324000"/>
          </a:xfrm>
        </p:spPr>
        <p:txBody>
          <a:bodyPr/>
          <a:lstStyle>
            <a:lvl1pPr>
              <a:lnSpc>
                <a:spcPts val="1300"/>
              </a:lnSpc>
              <a:defRPr sz="1000"/>
            </a:lvl1pPr>
          </a:lstStyle>
          <a:p>
            <a:pPr lvl="0"/>
            <a:r>
              <a:rPr lang="cs-CZ" dirty="0"/>
              <a:t>Kliknutím lze vložit poznámku.</a:t>
            </a:r>
          </a:p>
        </p:txBody>
      </p:sp>
    </p:spTree>
    <p:extLst>
      <p:ext uri="{BB962C8B-B14F-4D97-AF65-F5344CB8AC3E}">
        <p14:creationId xmlns:p14="http://schemas.microsoft.com/office/powerpoint/2010/main" val="103854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000" y="352800"/>
            <a:ext cx="61344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6297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468000" y="3204000"/>
            <a:ext cx="8208000" cy="1512000"/>
          </a:xfrm>
        </p:spPr>
        <p:txBody>
          <a:bodyPr lIns="0" tIns="0" rIns="0" anchor="t" anchorCtr="0"/>
          <a:lstStyle>
            <a:lvl1pPr marL="0" indent="0" algn="l">
              <a:lnSpc>
                <a:spcPts val="2400"/>
              </a:lnSpc>
              <a:buNone/>
              <a:defRPr sz="2000" b="1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vložíte podnadpis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468000" y="1656000"/>
            <a:ext cx="8208000" cy="1512000"/>
          </a:xfrm>
        </p:spPr>
        <p:txBody>
          <a:bodyPr lIns="0" tIns="0" rIns="0" anchor="t" anchorCtr="0"/>
          <a:lstStyle>
            <a:lvl1pPr algn="l">
              <a:lnSpc>
                <a:spcPct val="100000"/>
              </a:lnSpc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 nadpis</a:t>
            </a:r>
          </a:p>
        </p:txBody>
      </p:sp>
      <p:sp>
        <p:nvSpPr>
          <p:cNvPr id="6" name="Oranžový pruh v zápatí">
            <a:extLst>
              <a:ext uri="{FF2B5EF4-FFF2-40B4-BE49-F238E27FC236}">
                <a16:creationId xmlns="" xmlns:a16="http://schemas.microsoft.com/office/drawing/2014/main" id="{A53923E3-CDC9-4A23-B35E-BA8464767394}"/>
              </a:ext>
            </a:extLst>
          </p:cNvPr>
          <p:cNvSpPr/>
          <p:nvPr userDrawn="1"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Logo claim bílé">
            <a:extLst>
              <a:ext uri="{FF2B5EF4-FFF2-40B4-BE49-F238E27FC236}">
                <a16:creationId xmlns="" xmlns:a16="http://schemas.microsoft.com/office/drawing/2014/main" id="{D1AF142D-69BE-4C1E-9E44-DBD0A94740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46"/>
          <a:stretch/>
        </p:blipFill>
        <p:spPr>
          <a:xfrm>
            <a:off x="6512400" y="1314000"/>
            <a:ext cx="2186438" cy="419600"/>
          </a:xfrm>
          <a:prstGeom prst="rect">
            <a:avLst/>
          </a:prstGeom>
        </p:spPr>
      </p:pic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68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000" y="352800"/>
            <a:ext cx="61344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393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ymetric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3870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4806000" y="1440000"/>
            <a:ext cx="3870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300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esymetric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5112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6048000" y="1440000"/>
            <a:ext cx="2628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21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pod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4356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292000" y="1764000"/>
            <a:ext cx="3384000" cy="2160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292000" y="1440000"/>
            <a:ext cx="3384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5292725" y="3960000"/>
            <a:ext cx="3382963" cy="1404938"/>
          </a:xfrm>
          <a:solidFill>
            <a:schemeClr val="accent2"/>
          </a:solidFill>
        </p:spPr>
        <p:txBody>
          <a:bodyPr lIns="108000" tIns="108000" rIns="10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9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709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popisem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2448000"/>
            <a:ext cx="5112000" cy="3564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6048000" y="2448000"/>
            <a:ext cx="2628000" cy="3564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/>
          </p:nvPr>
        </p:nvSpPr>
        <p:spPr>
          <a:xfrm>
            <a:off x="468313" y="1440000"/>
            <a:ext cx="5111750" cy="9731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8"/>
          </p:nvPr>
        </p:nvSpPr>
        <p:spPr>
          <a:xfrm>
            <a:off x="6048000" y="1440000"/>
            <a:ext cx="2628000" cy="9731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00063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vlevo, podnadpis a text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040000" y="1764000"/>
            <a:ext cx="3636000" cy="2268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040000" y="1440000"/>
            <a:ext cx="3636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4068000"/>
            <a:ext cx="4104000" cy="1404938"/>
          </a:xfrm>
          <a:solidFill>
            <a:schemeClr val="accent2"/>
          </a:solidFill>
        </p:spPr>
        <p:txBody>
          <a:bodyPr lIns="468000" tIns="108000" rIns="46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11" name="Zástupný symbol pro obrázek 10"/>
          <p:cNvSpPr>
            <a:spLocks noGrp="1"/>
          </p:cNvSpPr>
          <p:nvPr>
            <p:ph type="pic" sz="quarter" idx="19"/>
          </p:nvPr>
        </p:nvSpPr>
        <p:spPr>
          <a:xfrm>
            <a:off x="0" y="1440000"/>
            <a:ext cx="4572000" cy="5166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968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 vedle sebe, popis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6"/>
          </p:nvPr>
        </p:nvSpPr>
        <p:spPr>
          <a:xfrm>
            <a:off x="468000" y="1440000"/>
            <a:ext cx="4537075" cy="3528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5328000"/>
            <a:ext cx="8208000" cy="90011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cs-CZ" dirty="0"/>
              <a:t>Kliknutím lze vložit popis obrázků.</a:t>
            </a:r>
          </a:p>
        </p:txBody>
      </p:sp>
      <p:sp>
        <p:nvSpPr>
          <p:cNvPr id="11" name="Zástupný symbol pro obrázek 7"/>
          <p:cNvSpPr>
            <a:spLocks noGrp="1"/>
          </p:cNvSpPr>
          <p:nvPr>
            <p:ph type="pic" sz="quarter" idx="18"/>
          </p:nvPr>
        </p:nvSpPr>
        <p:spPr>
          <a:xfrm>
            <a:off x="5040000" y="1440000"/>
            <a:ext cx="4104000" cy="352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6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799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erie 3 obrázků vlevo, text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040000" y="1764000"/>
            <a:ext cx="3636000" cy="2268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040000" y="1440000"/>
            <a:ext cx="3636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4608000" y="4068000"/>
            <a:ext cx="4068000" cy="1404938"/>
          </a:xfrm>
          <a:solidFill>
            <a:schemeClr val="accent2"/>
          </a:solidFill>
        </p:spPr>
        <p:txBody>
          <a:bodyPr lIns="468000" tIns="108000" rIns="46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9" name="Zástupný symbol pro obrázek 8"/>
          <p:cNvSpPr>
            <a:spLocks noGrp="1"/>
          </p:cNvSpPr>
          <p:nvPr>
            <p:ph type="pic" sz="quarter" idx="20"/>
          </p:nvPr>
        </p:nvSpPr>
        <p:spPr>
          <a:xfrm>
            <a:off x="0" y="1439999"/>
            <a:ext cx="4572000" cy="2592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14" name="Zástupný symbol pro obrázek 13"/>
          <p:cNvSpPr>
            <a:spLocks noGrp="1"/>
          </p:cNvSpPr>
          <p:nvPr>
            <p:ph type="pic" sz="quarter" idx="21"/>
          </p:nvPr>
        </p:nvSpPr>
        <p:spPr>
          <a:xfrm>
            <a:off x="0" y="4068000"/>
            <a:ext cx="2268538" cy="253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15" name="Zástupný symbol pro obrázek 13"/>
          <p:cNvSpPr>
            <a:spLocks noGrp="1"/>
          </p:cNvSpPr>
          <p:nvPr>
            <p:ph type="pic" sz="quarter" idx="22"/>
          </p:nvPr>
        </p:nvSpPr>
        <p:spPr>
          <a:xfrm>
            <a:off x="2304000" y="4068000"/>
            <a:ext cx="2268538" cy="253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114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anžový pruh v zápatí">
            <a:extLst>
              <a:ext uri="{FF2B5EF4-FFF2-40B4-BE49-F238E27FC236}">
                <a16:creationId xmlns="" xmlns:a16="http://schemas.microsoft.com/office/drawing/2014/main" id="{483F4BA2-ACD6-4032-9D5A-0F5D57FC6CF7}"/>
              </a:ext>
            </a:extLst>
          </p:cNvPr>
          <p:cNvSpPr/>
          <p:nvPr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68000" y="352800"/>
            <a:ext cx="61344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68000" y="1440000"/>
            <a:ext cx="8208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68000" y="6606000"/>
            <a:ext cx="360000" cy="252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cs-CZ" sz="1000" b="1" kern="1200" smtClean="0">
                <a:solidFill>
                  <a:schemeClr val="bg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31D901C-0E75-4822-9BEF-E798BCF97BD2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3"/>
          </p:nvPr>
        </p:nvSpPr>
        <p:spPr>
          <a:xfrm>
            <a:off x="900000" y="6606000"/>
            <a:ext cx="7776000" cy="25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>
          <a:xfrm>
            <a:off x="467544" y="1026000"/>
            <a:ext cx="6134400" cy="0"/>
          </a:xfrm>
          <a:prstGeom prst="line">
            <a:avLst/>
          </a:prstGeom>
          <a:ln w="6350">
            <a:solidFill>
              <a:srgbClr val="C6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Logo Chytrá budoucnost">
            <a:extLst>
              <a:ext uri="{FF2B5EF4-FFF2-40B4-BE49-F238E27FC236}">
                <a16:creationId xmlns="" xmlns:a16="http://schemas.microsoft.com/office/drawing/2014/main" id="{B5ECAA7E-3A1A-433D-9CF8-B85A4B95A4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414" y="345600"/>
            <a:ext cx="1604586" cy="92880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="" xmlns:a16="http://schemas.microsoft.com/office/drawing/2014/main" id="{21DD18C2-CD41-4102-A3F4-A61B35C6F3E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246" y="6390000"/>
            <a:ext cx="1063754" cy="1219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3" r:id="rId2"/>
    <p:sldLayoutId id="2147483676" r:id="rId3"/>
    <p:sldLayoutId id="2147483678" r:id="rId4"/>
    <p:sldLayoutId id="2147483671" r:id="rId5"/>
    <p:sldLayoutId id="2147483677" r:id="rId6"/>
    <p:sldLayoutId id="2147483672" r:id="rId7"/>
    <p:sldLayoutId id="2147483673" r:id="rId8"/>
    <p:sldLayoutId id="2147483674" r:id="rId9"/>
    <p:sldLayoutId id="2147483675" r:id="rId10"/>
    <p:sldLayoutId id="2147483680" r:id="rId11"/>
    <p:sldLayoutId id="2147483679" r:id="rId12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altLang="cs-CZ" sz="2400" b="0" kern="1200" cap="all" baseline="0" dirty="0">
          <a:solidFill>
            <a:schemeClr val="accent1"/>
          </a:solidFill>
          <a:latin typeface="+mj-lt"/>
          <a:ea typeface="+mn-ea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Tx/>
        <a:buNone/>
        <a:defRPr sz="1600" kern="1200">
          <a:solidFill>
            <a:srgbClr val="1D1D1B"/>
          </a:solidFill>
          <a:latin typeface="+mn-lt"/>
          <a:ea typeface="+mn-ea"/>
          <a:cs typeface="+mn-cs"/>
        </a:defRPr>
      </a:lvl1pPr>
      <a:lvl2pPr marL="144000" indent="-14400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Wingdings 2" panose="05020102010507070707" pitchFamily="18" charset="2"/>
        <a:buChar char=""/>
        <a:defRPr sz="1600" kern="1200">
          <a:solidFill>
            <a:srgbClr val="1D1D1B"/>
          </a:solidFill>
          <a:latin typeface="+mn-lt"/>
          <a:ea typeface="+mn-ea"/>
          <a:cs typeface="+mn-cs"/>
        </a:defRPr>
      </a:lvl2pPr>
      <a:lvl3pPr marL="288000" indent="-14400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Wingdings 2" panose="05020102010507070707" pitchFamily="18" charset="2"/>
        <a:buChar char=""/>
        <a:defRPr sz="1600" kern="1200">
          <a:solidFill>
            <a:srgbClr val="1D1D1B"/>
          </a:solidFill>
          <a:latin typeface="+mn-lt"/>
          <a:ea typeface="+mn-ea"/>
          <a:cs typeface="+mn-cs"/>
        </a:defRPr>
      </a:lvl3pPr>
      <a:lvl4pPr marL="28800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80000"/>
        <a:buFontTx/>
        <a:buNone/>
        <a:defRPr sz="1400" kern="1200">
          <a:solidFill>
            <a:srgbClr val="1D1D1B"/>
          </a:solidFill>
          <a:latin typeface="+mn-lt"/>
          <a:ea typeface="+mn-ea"/>
          <a:cs typeface="+mn-cs"/>
        </a:defRPr>
      </a:lvl4pPr>
      <a:lvl5pPr marL="64800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80000"/>
        <a:buFontTx/>
        <a:buNone/>
        <a:defRPr sz="1200" kern="1200">
          <a:solidFill>
            <a:srgbClr val="1D1D1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ladimir.zadina@cez.cz" TargetMode="External"/><Relationship Id="rId2" Type="http://schemas.openxmlformats.org/officeDocument/2006/relationships/hyperlink" Target="http://www.cezesco.cz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jpeg"/><Relationship Id="rId26" Type="http://schemas.openxmlformats.org/officeDocument/2006/relationships/image" Target="../media/image26.svg"/><Relationship Id="rId3" Type="http://schemas.openxmlformats.org/officeDocument/2006/relationships/tags" Target="../tags/tag2.xml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tags" Target="../tags/tag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jpe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9.png"/><Relationship Id="rId14" Type="http://schemas.openxmlformats.org/officeDocument/2006/relationships/image" Target="../media/image14.emf"/><Relationship Id="rId22" Type="http://schemas.openxmlformats.org/officeDocument/2006/relationships/image" Target="../media/image22.png"/><Relationship Id="rId27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68000" y="3284984"/>
            <a:ext cx="6480264" cy="1512000"/>
          </a:xfrm>
        </p:spPr>
        <p:txBody>
          <a:bodyPr/>
          <a:lstStyle/>
          <a:p>
            <a:endParaRPr lang="cs-CZ" dirty="0">
              <a:latin typeface="+mj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2880" y="1601968"/>
            <a:ext cx="8208000" cy="1512000"/>
          </a:xfrm>
        </p:spPr>
        <p:txBody>
          <a:bodyPr/>
          <a:lstStyle/>
          <a:p>
            <a:r>
              <a:rPr lang="pl-PL" altLang="cs-CZ" b="1" dirty="0" smtClean="0"/>
              <a:t/>
            </a:r>
            <a:br>
              <a:rPr lang="pl-PL" altLang="cs-CZ" b="1" dirty="0" smtClean="0"/>
            </a:br>
            <a:r>
              <a:rPr lang="pl-PL" altLang="cs-CZ" b="1" dirty="0" smtClean="0"/>
              <a:t>Co </a:t>
            </a:r>
            <a:r>
              <a:rPr lang="pl-PL" altLang="cs-CZ" b="1" dirty="0"/>
              <a:t>je to EPC a proč mě to </a:t>
            </a:r>
            <a:br>
              <a:rPr lang="pl-PL" altLang="cs-CZ" b="1" dirty="0"/>
            </a:br>
            <a:r>
              <a:rPr lang="pl-PL" altLang="cs-CZ" b="1" dirty="0"/>
              <a:t>má zajímat ???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Ing. Vladimír Zadina, ČEZ ESCO, úsek strategie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1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EFC100E-F70D-48C2-A8B3-F2649F481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352800"/>
            <a:ext cx="6408256" cy="576000"/>
          </a:xfrm>
        </p:spPr>
        <p:txBody>
          <a:bodyPr/>
          <a:lstStyle/>
          <a:p>
            <a:r>
              <a:rPr lang="cs-CZ" altLang="cs-CZ" dirty="0"/>
              <a:t>dotace </a:t>
            </a:r>
            <a:r>
              <a:rPr lang="cs-CZ" altLang="cs-CZ" dirty="0" err="1"/>
              <a:t>opžp</a:t>
            </a:r>
            <a:r>
              <a:rPr lang="cs-CZ" altLang="cs-CZ" dirty="0"/>
              <a:t> </a:t>
            </a:r>
            <a:r>
              <a:rPr lang="cs-CZ" dirty="0"/>
              <a:t>s Epc právě teď?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BE6BCB26-C0BB-4AB7-ACC9-BF2317580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764" y="1340768"/>
            <a:ext cx="8352472" cy="4464496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cs-CZ" sz="2000" dirty="0"/>
              <a:t>Současná výzva OPŽP na komplexní úspory je pravděpodobně poslední v tomto období =&gt; </a:t>
            </a:r>
            <a:r>
              <a:rPr lang="cs-CZ" sz="2400" dirty="0">
                <a:solidFill>
                  <a:schemeClr val="accent1"/>
                </a:solidFill>
                <a:latin typeface="+mj-lt"/>
                <a:cs typeface="Arial" charset="0"/>
              </a:rPr>
              <a:t>Využijte jedinečné možnosti nastartovat úspory výhodně!</a:t>
            </a:r>
            <a:endParaRPr lang="cs-CZ" sz="2000" dirty="0"/>
          </a:p>
          <a:p>
            <a:pPr marL="342900" indent="-342900">
              <a:buFont typeface="+mj-lt"/>
              <a:buAutoNum type="arabicPeriod"/>
            </a:pPr>
            <a:r>
              <a:rPr lang="cs-CZ" sz="2000" dirty="0"/>
              <a:t>Současná výzva bonifikuje využití EPC modelu až 5 </a:t>
            </a:r>
            <a:r>
              <a:rPr lang="cs-CZ" sz="2000" dirty="0" err="1"/>
              <a:t>p.b</a:t>
            </a:r>
            <a:r>
              <a:rPr lang="cs-CZ" sz="2000" dirty="0"/>
              <a:t>. =&gt; </a:t>
            </a:r>
            <a:r>
              <a:rPr lang="cs-CZ" sz="2400" dirty="0">
                <a:solidFill>
                  <a:schemeClr val="accent1"/>
                </a:solidFill>
                <a:latin typeface="+mj-lt"/>
                <a:cs typeface="Arial" charset="0"/>
              </a:rPr>
              <a:t>vyšší odměna pro zpracovatele grantu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2000" dirty="0"/>
              <a:t>Model EPC garantuje dodržení závazných indikátorů dotačního projektu v úsporách energií =&gt; </a:t>
            </a:r>
            <a:r>
              <a:rPr lang="cs-CZ" sz="2400" dirty="0">
                <a:solidFill>
                  <a:schemeClr val="accent1"/>
                </a:solidFill>
                <a:latin typeface="+mj-lt"/>
                <a:cs typeface="Arial" charset="0"/>
              </a:rPr>
              <a:t>o</a:t>
            </a:r>
            <a:r>
              <a:rPr lang="cs-CZ" altLang="cs-CZ" sz="2400" dirty="0">
                <a:solidFill>
                  <a:schemeClr val="accent1"/>
                </a:solidFill>
                <a:latin typeface="+mj-lt"/>
                <a:cs typeface="Arial" charset="0"/>
              </a:rPr>
              <a:t>dpovědnost za udržitelnost projektu a její prokazování je plně v rukou ESCO partnera. nestane se, že žadatel bude muset vracet dotaci třeba 5 let po ukončení projektu</a:t>
            </a:r>
            <a:r>
              <a:rPr lang="cs-CZ" sz="2000" dirty="0">
                <a:solidFill>
                  <a:srgbClr val="FF6600"/>
                </a:solidFill>
              </a:rPr>
              <a:t>!</a:t>
            </a:r>
          </a:p>
          <a:p>
            <a:pPr marL="342900" indent="-342900">
              <a:buFont typeface="+mj-lt"/>
              <a:buAutoNum type="arabicPeriod"/>
            </a:pPr>
            <a:endParaRPr lang="cs-CZ" sz="1000" dirty="0"/>
          </a:p>
          <a:p>
            <a:pPr marL="342900" indent="-342900">
              <a:buFont typeface="+mj-lt"/>
              <a:buAutoNum type="arabicPeriod"/>
            </a:pPr>
            <a:r>
              <a:rPr lang="cs-CZ" sz="2000" dirty="0"/>
              <a:t>Prosté stavební opatření (zateplení) je nedostatečné, dobře funguje jen v kombinaci s technologickými a organizačními opatřeními  =&gt; </a:t>
            </a:r>
            <a:r>
              <a:rPr lang="cs-CZ" sz="2400" dirty="0">
                <a:solidFill>
                  <a:schemeClr val="accent1"/>
                </a:solidFill>
                <a:latin typeface="+mj-lt"/>
                <a:cs typeface="Arial" charset="0"/>
              </a:rPr>
              <a:t>EPC kontrakt řeší budovu komplexně, ESCO partner je motivován k maximalizaci celkové úspory</a:t>
            </a:r>
            <a:r>
              <a:rPr lang="cs-CZ" sz="2000" dirty="0">
                <a:solidFill>
                  <a:srgbClr val="FF6600"/>
                </a:solidFill>
              </a:rPr>
              <a:t>!</a:t>
            </a:r>
          </a:p>
          <a:p>
            <a:pPr marL="342900" indent="-342900">
              <a:buFont typeface="+mj-lt"/>
              <a:buAutoNum type="arabicPeriod"/>
            </a:pPr>
            <a:endParaRPr lang="cs-CZ" sz="1000" dirty="0"/>
          </a:p>
          <a:p>
            <a:pPr algn="ctr"/>
            <a:endParaRPr lang="cs-CZ" sz="800" dirty="0">
              <a:latin typeface="+mj-lt"/>
              <a:cs typeface="Arial" charset="0"/>
            </a:endParaRPr>
          </a:p>
          <a:p>
            <a:pPr marL="342900" indent="-342900">
              <a:buFont typeface="+mj-lt"/>
              <a:buAutoNum type="arabicPeriod"/>
            </a:pPr>
            <a:endParaRPr lang="cs-CZ" sz="2000" dirty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  <a:p>
            <a:pPr marL="342900" indent="-342900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A3080694-6DBA-49ED-BE7A-2CF88D4C565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88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="" xmlns:a16="http://schemas.microsoft.com/office/drawing/2014/main" id="{A46FE5A1-3F44-4B94-AA51-DCA54E43A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3141000"/>
            <a:ext cx="7920424" cy="576000"/>
          </a:xfrm>
        </p:spPr>
        <p:txBody>
          <a:bodyPr/>
          <a:lstStyle/>
          <a:p>
            <a:r>
              <a:rPr lang="cs-CZ" dirty="0"/>
              <a:t>„</a:t>
            </a:r>
            <a:r>
              <a:rPr lang="cs-CZ" dirty="0" err="1"/>
              <a:t>Zateplovák</a:t>
            </a:r>
            <a:r>
              <a:rPr lang="cs-CZ" dirty="0"/>
              <a:t>“ bez epc jsou vyhozené peníze …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8C009A58-312F-4D98-8EFA-649C022C0D5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596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>
            <a:extLst>
              <a:ext uri="{FF2B5EF4-FFF2-40B4-BE49-F238E27FC236}">
                <a16:creationId xmlns="" xmlns:a16="http://schemas.microsoft.com/office/drawing/2014/main" id="{1C273202-1A54-4BF6-A435-8A0EE9FF2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000" y="3284984"/>
            <a:ext cx="8208000" cy="1512000"/>
          </a:xfrm>
        </p:spPr>
        <p:txBody>
          <a:bodyPr/>
          <a:lstStyle/>
          <a:p>
            <a:r>
              <a:rPr lang="cs-CZ" dirty="0">
                <a:hlinkClick r:id="rId2"/>
              </a:rPr>
              <a:t>www.cezesco.cz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sz="1000" dirty="0"/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="" xmlns:a16="http://schemas.microsoft.com/office/drawing/2014/main" id="{3C17EB88-B450-4629-B63A-03178DC4F1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="" xmlns:a16="http://schemas.microsoft.com/office/drawing/2014/main" id="{BAB47AB9-9915-4E16-A84C-D23048B671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Ing. Vladimír Zadina / </a:t>
            </a:r>
            <a:r>
              <a:rPr lang="cs-CZ" dirty="0">
                <a:latin typeface="+mj-lt"/>
                <a:hlinkClick r:id="rId3"/>
              </a:rPr>
              <a:t>vladimir.zadina@cez.cz</a:t>
            </a:r>
            <a:r>
              <a:rPr lang="cs-CZ" dirty="0">
                <a:latin typeface="+mj-lt"/>
              </a:rPr>
              <a:t> / +420 725 518 716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394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ětiúhelník 4"/>
          <p:cNvSpPr/>
          <p:nvPr/>
        </p:nvSpPr>
        <p:spPr>
          <a:xfrm>
            <a:off x="0" y="2694214"/>
            <a:ext cx="7445829" cy="3420836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ČEZ ESCO = </a:t>
            </a:r>
            <a:r>
              <a:rPr lang="cs-CZ" b="1" dirty="0">
                <a:solidFill>
                  <a:schemeClr val="tx2"/>
                </a:solidFill>
                <a:cs typeface="Arial" panose="020B0604020202020204" pitchFamily="34" charset="0"/>
              </a:rPr>
              <a:t>E</a:t>
            </a:r>
            <a:r>
              <a:rPr lang="cs-CZ" sz="2000" dirty="0">
                <a:cs typeface="Arial" panose="020B0604020202020204" pitchFamily="34" charset="0"/>
              </a:rPr>
              <a:t>nergy</a:t>
            </a:r>
            <a:r>
              <a:rPr lang="cs-CZ" dirty="0">
                <a:cs typeface="Arial" panose="020B0604020202020204" pitchFamily="34" charset="0"/>
              </a:rPr>
              <a:t> </a:t>
            </a:r>
            <a:r>
              <a:rPr lang="cs-CZ" b="1" dirty="0" err="1">
                <a:solidFill>
                  <a:schemeClr val="tx2"/>
                </a:solidFill>
                <a:cs typeface="Arial" panose="020B0604020202020204" pitchFamily="34" charset="0"/>
              </a:rPr>
              <a:t>S</a:t>
            </a:r>
            <a:r>
              <a:rPr lang="cs-CZ" sz="2000" dirty="0" err="1">
                <a:cs typeface="Arial" panose="020B0604020202020204" pitchFamily="34" charset="0"/>
              </a:rPr>
              <a:t>ervice</a:t>
            </a:r>
            <a:r>
              <a:rPr lang="cs-CZ" dirty="0">
                <a:cs typeface="Arial" panose="020B0604020202020204" pitchFamily="34" charset="0"/>
              </a:rPr>
              <a:t> </a:t>
            </a:r>
            <a:r>
              <a:rPr lang="cs-CZ" b="1" dirty="0" err="1">
                <a:solidFill>
                  <a:schemeClr val="tx2"/>
                </a:solidFill>
                <a:cs typeface="Arial" panose="020B0604020202020204" pitchFamily="34" charset="0"/>
              </a:rPr>
              <a:t>C</a:t>
            </a:r>
            <a:r>
              <a:rPr lang="cs-CZ" sz="2000" dirty="0" err="1">
                <a:cs typeface="Arial" panose="020B0604020202020204" pitchFamily="34" charset="0"/>
              </a:rPr>
              <a:t>ompany</a:t>
            </a:r>
            <a:endParaRPr lang="cs-CZ" altLang="cs-CZ" sz="20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052736"/>
            <a:ext cx="8208000" cy="7017306"/>
          </a:xfrm>
        </p:spPr>
        <p:txBody>
          <a:bodyPr/>
          <a:lstStyle/>
          <a:p>
            <a:pPr algn="just"/>
            <a:endParaRPr lang="cs-CZ" sz="1600" b="1" u="sng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cs-CZ" sz="1600" b="1" dirty="0">
                <a:solidFill>
                  <a:srgbClr val="FF6600"/>
                </a:solidFill>
                <a:latin typeface="Futura CEZ Medium"/>
              </a:rPr>
              <a:t>NAŠÍ VIZÍ JE  ŘEŠENÍ ENERGETICKÝCH POTŘEB ZÁKAZNÍKŮ ZEJMÉNA NA DECENTRÁLNÍ ÚROVNI S DŮRAZEM NA NOVÉ TECHNOLOGIE A EFEKTIVNÍ VYUŽITÍ ENERGIE. </a:t>
            </a:r>
          </a:p>
          <a:p>
            <a:pPr algn="just">
              <a:lnSpc>
                <a:spcPct val="150000"/>
              </a:lnSpc>
            </a:pPr>
            <a:endParaRPr lang="cs-CZ" sz="1600" b="1" dirty="0">
              <a:solidFill>
                <a:schemeClr val="accent5">
                  <a:lumMod val="60000"/>
                  <a:lumOff val="40000"/>
                </a:schemeClr>
              </a:solidFill>
              <a:latin typeface="Futura CEZ OT Medium" pitchFamily="50" charset="0"/>
            </a:endParaRPr>
          </a:p>
          <a:p>
            <a:pPr algn="just">
              <a:lnSpc>
                <a:spcPct val="150000"/>
              </a:lnSpc>
            </a:pPr>
            <a:r>
              <a:rPr lang="cs-CZ" sz="1600" b="1" dirty="0">
                <a:solidFill>
                  <a:srgbClr val="FF6600"/>
                </a:solidFill>
                <a:latin typeface="Futura CEZ Medium"/>
              </a:rPr>
              <a:t>KDO JSME?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100% dceřiná společnost ČEZ a.s.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Do Skupiny ČEZ ESCO patří již 21 dceřiných společností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Naše služby využívá 28 000 zákazníků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Nabízíme kvalifikovaná energetická řešení pro firmy a obce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Financujeme investice (např. do modernizace provozu)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Náš obrat nekomoditních produktů </a:t>
            </a:r>
            <a:r>
              <a:rPr lang="cs-CZ" sz="1600" b="1" dirty="0" smtClean="0">
                <a:solidFill>
                  <a:schemeClr val="tx1"/>
                </a:solidFill>
                <a:latin typeface="Futura CEZ Medium"/>
              </a:rPr>
              <a:t>ve 2018 </a:t>
            </a: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činil 5,5 mld. Kč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Zajištujeme také dodávku elektřiny a plynu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  <a:latin typeface="Futura CEZ Medium"/>
              </a:rPr>
              <a:t>Celkové výnosy společnosti byly v roce 20,6</a:t>
            </a:r>
            <a:r>
              <a:rPr lang="cs-CZ" sz="1600" b="1" dirty="0">
                <a:solidFill>
                  <a:schemeClr val="tx1"/>
                </a:solidFill>
                <a:latin typeface="Futura CEZ Medium"/>
              </a:rPr>
              <a:t> mld. Kč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600" b="1" dirty="0">
              <a:latin typeface="Futura CEZ OT Medium" pitchFamily="5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600" dirty="0"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b="1" u="sng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alt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  <a:p>
            <a:pPr algn="just"/>
            <a:endParaRPr lang="cs-CZ" sz="1600" dirty="0">
              <a:solidFill>
                <a:schemeClr val="tx1"/>
              </a:solidFill>
              <a:latin typeface="Futura CEZ OT Medium" pitchFamily="50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135" y="3630384"/>
            <a:ext cx="11715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88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58">
            <a:extLst>
              <a:ext uri="{FF2B5EF4-FFF2-40B4-BE49-F238E27FC236}">
                <a16:creationId xmlns="" xmlns:a16="http://schemas.microsoft.com/office/drawing/2014/main" id="{C9EF8927-8F2F-46B4-B0A2-CC9ED69E4675}"/>
              </a:ext>
            </a:extLst>
          </p:cNvPr>
          <p:cNvSpPr/>
          <p:nvPr/>
        </p:nvSpPr>
        <p:spPr>
          <a:xfrm>
            <a:off x="6748229" y="3556718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14B6FF0-4BEB-479E-AE4A-E48247D04849}"/>
              </a:ext>
            </a:extLst>
          </p:cNvPr>
          <p:cNvSpPr/>
          <p:nvPr/>
        </p:nvSpPr>
        <p:spPr>
          <a:xfrm>
            <a:off x="468000" y="1462965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3A5596A2-F50E-4DC8-A34B-D195899E1B5D}"/>
              </a:ext>
            </a:extLst>
          </p:cNvPr>
          <p:cNvSpPr/>
          <p:nvPr/>
        </p:nvSpPr>
        <p:spPr>
          <a:xfrm>
            <a:off x="468000" y="2525173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C0E998A5-F0BC-48E0-B58C-CCDFBE160C3E}"/>
              </a:ext>
            </a:extLst>
          </p:cNvPr>
          <p:cNvSpPr/>
          <p:nvPr/>
        </p:nvSpPr>
        <p:spPr>
          <a:xfrm>
            <a:off x="456283" y="3556718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7E130D00-45EC-461E-B9B7-D24BAB55F4B4}"/>
              </a:ext>
            </a:extLst>
          </p:cNvPr>
          <p:cNvSpPr/>
          <p:nvPr/>
        </p:nvSpPr>
        <p:spPr>
          <a:xfrm>
            <a:off x="452138" y="4737272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AFE989C5-EB09-43E3-9D7A-32179BA1ED5E}"/>
              </a:ext>
            </a:extLst>
          </p:cNvPr>
          <p:cNvSpPr/>
          <p:nvPr/>
        </p:nvSpPr>
        <p:spPr>
          <a:xfrm>
            <a:off x="2565610" y="1462965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AF2C871B-5A75-4C12-8246-6EAE70AEF1EE}"/>
              </a:ext>
            </a:extLst>
          </p:cNvPr>
          <p:cNvSpPr/>
          <p:nvPr/>
        </p:nvSpPr>
        <p:spPr>
          <a:xfrm>
            <a:off x="2565610" y="2525173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A1378CA2-B609-4EE4-A3CD-CB76D5873B50}"/>
              </a:ext>
            </a:extLst>
          </p:cNvPr>
          <p:cNvSpPr/>
          <p:nvPr/>
        </p:nvSpPr>
        <p:spPr>
          <a:xfrm>
            <a:off x="2553893" y="3556718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D9E8024B-5280-4060-B3C4-95668711F644}"/>
              </a:ext>
            </a:extLst>
          </p:cNvPr>
          <p:cNvSpPr/>
          <p:nvPr/>
        </p:nvSpPr>
        <p:spPr>
          <a:xfrm>
            <a:off x="2549748" y="4737272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CD0B253B-1351-4014-86E6-7A3A287E6D19}"/>
              </a:ext>
            </a:extLst>
          </p:cNvPr>
          <p:cNvSpPr/>
          <p:nvPr/>
        </p:nvSpPr>
        <p:spPr>
          <a:xfrm>
            <a:off x="4663220" y="1462965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C6A66152-EA5D-4D31-93B6-6A5352EE507C}"/>
              </a:ext>
            </a:extLst>
          </p:cNvPr>
          <p:cNvSpPr/>
          <p:nvPr/>
        </p:nvSpPr>
        <p:spPr>
          <a:xfrm>
            <a:off x="4663220" y="2525173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28281324-312C-4803-9A12-9A06377136BB}"/>
              </a:ext>
            </a:extLst>
          </p:cNvPr>
          <p:cNvSpPr/>
          <p:nvPr/>
        </p:nvSpPr>
        <p:spPr>
          <a:xfrm>
            <a:off x="4651503" y="3556718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A27F46F6-3E82-4597-A249-0D0A9BA3CEFE}"/>
              </a:ext>
            </a:extLst>
          </p:cNvPr>
          <p:cNvSpPr/>
          <p:nvPr/>
        </p:nvSpPr>
        <p:spPr>
          <a:xfrm>
            <a:off x="4647358" y="4737272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219EA0D3-1138-4762-8EDD-006D92C7FEBE}"/>
              </a:ext>
            </a:extLst>
          </p:cNvPr>
          <p:cNvSpPr/>
          <p:nvPr/>
        </p:nvSpPr>
        <p:spPr>
          <a:xfrm>
            <a:off x="6760829" y="1462965"/>
            <a:ext cx="1529731" cy="522998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90C734D-DB49-4F84-BD83-887F072C4C67}"/>
              </a:ext>
            </a:extLst>
          </p:cNvPr>
          <p:cNvSpPr/>
          <p:nvPr/>
        </p:nvSpPr>
        <p:spPr>
          <a:xfrm>
            <a:off x="6760829" y="2525173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C9EF8927-8F2F-46B4-B0A2-CC9ED69E4675}"/>
              </a:ext>
            </a:extLst>
          </p:cNvPr>
          <p:cNvSpPr/>
          <p:nvPr/>
        </p:nvSpPr>
        <p:spPr>
          <a:xfrm>
            <a:off x="6750187" y="5772546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KLF-</a:t>
            </a:r>
            <a:r>
              <a:rPr lang="en-US" sz="1200" dirty="0" err="1">
                <a:solidFill>
                  <a:schemeClr val="tx1"/>
                </a:solidFill>
              </a:rPr>
              <a:t>Distribúcia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s.r.o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D7291F78-F5D5-4709-86D5-8112D67BDFEA}"/>
              </a:ext>
            </a:extLst>
          </p:cNvPr>
          <p:cNvSpPr/>
          <p:nvPr/>
        </p:nvSpPr>
        <p:spPr>
          <a:xfrm>
            <a:off x="6734326" y="4738091"/>
            <a:ext cx="1529731" cy="546262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17" name="Object 16" hidden="1">
            <a:extLst>
              <a:ext uri="{FF2B5EF4-FFF2-40B4-BE49-F238E27FC236}">
                <a16:creationId xmlns="" xmlns:a16="http://schemas.microsoft.com/office/drawing/2014/main" id="{E171E2F6-2CDC-48EF-9B0B-277153E92FD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think-cell Slide" r:id="rId5" imgW="425" imgH="426" progId="TCLayout.ActiveDocument.1">
                  <p:embed/>
                </p:oleObj>
              </mc:Choice>
              <mc:Fallback>
                <p:oleObj name="think-cell Slide" r:id="rId5" imgW="425" imgH="426" progId="TCLayout.ActiveDocument.1">
                  <p:embed/>
                  <p:pic>
                    <p:nvPicPr>
                      <p:cNvPr id="17" name="Object 16" hidden="1">
                        <a:extLst>
                          <a:ext uri="{FF2B5EF4-FFF2-40B4-BE49-F238E27FC236}">
                            <a16:creationId xmlns="" xmlns:a16="http://schemas.microsoft.com/office/drawing/2014/main" id="{E171E2F6-2CDC-48EF-9B0B-277153E92F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 hidden="1">
            <a:extLst>
              <a:ext uri="{FF2B5EF4-FFF2-40B4-BE49-F238E27FC236}">
                <a16:creationId xmlns="" xmlns:a16="http://schemas.microsoft.com/office/drawing/2014/main" id="{80360EE8-1219-499C-9D8A-1CC2D84EE3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endParaRPr lang="en-US" sz="2400" dirty="0">
              <a:latin typeface="Futura CEZ Medium" panose="020B0604020202020204" charset="0"/>
              <a:cs typeface="Arial" panose="020B0604020202020204" pitchFamily="34" charset="0"/>
              <a:sym typeface="Futura CEZ Medium" panose="020B060402020202020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="" xmlns:a16="http://schemas.microsoft.com/office/drawing/2014/main" id="{8A7C1279-7060-4443-91C5-64997E3DF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207326"/>
            <a:ext cx="6134400" cy="576000"/>
          </a:xfrm>
        </p:spPr>
        <p:txBody>
          <a:bodyPr/>
          <a:lstStyle/>
          <a:p>
            <a:r>
              <a:rPr lang="en-US" b="1" dirty="0"/>
              <a:t>DCEŘINÉ SPOLEČNOSTI ČEZ ESCO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="" xmlns:a16="http://schemas.microsoft.com/office/drawing/2014/main" id="{5AA9987B-AF21-478C-9D02-F09C84432C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46FB938-5FCE-4D92-988B-DF61F35B39B4}" type="slidenum">
              <a:rPr lang="cs-CZ" smtClean="0"/>
              <a:pPr/>
              <a:t>3</a:t>
            </a:fld>
            <a:endParaRPr lang="cs-CZ" dirty="0"/>
          </a:p>
        </p:txBody>
      </p:sp>
      <p:sp>
        <p:nvSpPr>
          <p:cNvPr id="73" name="Zástupný symbol pro zápatí 1">
            <a:extLst>
              <a:ext uri="{FF2B5EF4-FFF2-40B4-BE49-F238E27FC236}">
                <a16:creationId xmlns="" xmlns:a16="http://schemas.microsoft.com/office/drawing/2014/main" id="{A2B70BCD-17F8-4A06-A161-92CB2B7327B3}"/>
              </a:ext>
            </a:extLst>
          </p:cNvPr>
          <p:cNvSpPr txBox="1">
            <a:spLocks/>
          </p:cNvSpPr>
          <p:nvPr/>
        </p:nvSpPr>
        <p:spPr>
          <a:xfrm>
            <a:off x="900000" y="6606000"/>
            <a:ext cx="7776000" cy="252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cs-CZ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cs-CZ"/>
              <a:t>ČLEN SKUPINY ČEZ</a:t>
            </a:r>
            <a:endParaRPr lang="cs-CZ" dirty="0"/>
          </a:p>
        </p:txBody>
      </p:sp>
      <p:pic>
        <p:nvPicPr>
          <p:cNvPr id="62" name="Picture 2">
            <a:extLst>
              <a:ext uri="{FF2B5EF4-FFF2-40B4-BE49-F238E27FC236}">
                <a16:creationId xmlns="" xmlns:a16="http://schemas.microsoft.com/office/drawing/2014/main" id="{3D0D7E46-862B-4B63-B8E2-064242AE5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65" y="2560755"/>
            <a:ext cx="619189" cy="45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>
            <a:extLst>
              <a:ext uri="{FF2B5EF4-FFF2-40B4-BE49-F238E27FC236}">
                <a16:creationId xmlns="" xmlns:a16="http://schemas.microsoft.com/office/drawing/2014/main" id="{4849B98C-08BB-4B47-8E37-0FED59C72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746" y="2607392"/>
            <a:ext cx="883458" cy="36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Obrázek 17">
            <a:extLst>
              <a:ext uri="{FF2B5EF4-FFF2-40B4-BE49-F238E27FC236}">
                <a16:creationId xmlns="" xmlns:a16="http://schemas.microsoft.com/office/drawing/2014/main" id="{6DED0AFE-3D61-465F-94BB-563BF3BF5DE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2"/>
          <a:stretch/>
        </p:blipFill>
        <p:spPr>
          <a:xfrm>
            <a:off x="975227" y="3664283"/>
            <a:ext cx="688509" cy="318194"/>
          </a:xfrm>
          <a:prstGeom prst="rect">
            <a:avLst/>
          </a:prstGeom>
        </p:spPr>
      </p:pic>
      <p:pic>
        <p:nvPicPr>
          <p:cNvPr id="67" name="Obrázek 19">
            <a:extLst>
              <a:ext uri="{FF2B5EF4-FFF2-40B4-BE49-F238E27FC236}">
                <a16:creationId xmlns="" xmlns:a16="http://schemas.microsoft.com/office/drawing/2014/main" id="{D17A06FB-D20D-479E-B1A5-7385FD152F1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42"/>
          <a:stretch/>
        </p:blipFill>
        <p:spPr>
          <a:xfrm>
            <a:off x="3149705" y="1571893"/>
            <a:ext cx="467813" cy="318194"/>
          </a:xfrm>
          <a:prstGeom prst="rect">
            <a:avLst/>
          </a:prstGeom>
        </p:spPr>
      </p:pic>
      <p:pic>
        <p:nvPicPr>
          <p:cNvPr id="71" name="Obrázek 20">
            <a:extLst>
              <a:ext uri="{FF2B5EF4-FFF2-40B4-BE49-F238E27FC236}">
                <a16:creationId xmlns="" xmlns:a16="http://schemas.microsoft.com/office/drawing/2014/main" id="{6A681E61-6674-4385-B551-9234B822D60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06"/>
          <a:stretch/>
        </p:blipFill>
        <p:spPr>
          <a:xfrm>
            <a:off x="7349406" y="1623799"/>
            <a:ext cx="631963" cy="278033"/>
          </a:xfrm>
          <a:prstGeom prst="rect">
            <a:avLst/>
          </a:prstGeom>
        </p:spPr>
      </p:pic>
      <p:pic>
        <p:nvPicPr>
          <p:cNvPr id="72" name="Obrázek 22">
            <a:extLst>
              <a:ext uri="{FF2B5EF4-FFF2-40B4-BE49-F238E27FC236}">
                <a16:creationId xmlns="" xmlns:a16="http://schemas.microsoft.com/office/drawing/2014/main" id="{16949CA7-4BAF-4725-8A43-E84987E5B7B1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8"/>
          <a:stretch/>
        </p:blipFill>
        <p:spPr>
          <a:xfrm>
            <a:off x="3047835" y="3755277"/>
            <a:ext cx="910420" cy="208352"/>
          </a:xfrm>
          <a:prstGeom prst="rect">
            <a:avLst/>
          </a:prstGeom>
        </p:spPr>
      </p:pic>
      <p:pic>
        <p:nvPicPr>
          <p:cNvPr id="75" name="Obrázek 23">
            <a:extLst>
              <a:ext uri="{FF2B5EF4-FFF2-40B4-BE49-F238E27FC236}">
                <a16:creationId xmlns="" xmlns:a16="http://schemas.microsoft.com/office/drawing/2014/main" id="{F96A4BA4-4599-4E0A-A583-B50B7351F13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65" y="1522926"/>
            <a:ext cx="1004721" cy="385256"/>
          </a:xfrm>
          <a:prstGeom prst="rect">
            <a:avLst/>
          </a:prstGeom>
        </p:spPr>
      </p:pic>
      <p:pic>
        <p:nvPicPr>
          <p:cNvPr id="77" name="Logo KART">
            <a:extLst>
              <a:ext uri="{FF2B5EF4-FFF2-40B4-BE49-F238E27FC236}">
                <a16:creationId xmlns="" xmlns:a16="http://schemas.microsoft.com/office/drawing/2014/main" id="{25C946CC-2E63-4078-A46C-F4C0D3649A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791" y="2622333"/>
            <a:ext cx="752524" cy="360312"/>
          </a:xfrm>
          <a:prstGeom prst="rect">
            <a:avLst/>
          </a:prstGeom>
        </p:spPr>
      </p:pic>
      <p:pic>
        <p:nvPicPr>
          <p:cNvPr id="88" name="Obrázek 6">
            <a:extLst>
              <a:ext uri="{FF2B5EF4-FFF2-40B4-BE49-F238E27FC236}">
                <a16:creationId xmlns="" xmlns:a16="http://schemas.microsoft.com/office/drawing/2014/main" id="{2E49285E-5180-4A33-8A14-4A746CF56F9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3797" y="4945431"/>
            <a:ext cx="821301" cy="280941"/>
          </a:xfrm>
          <a:prstGeom prst="rect">
            <a:avLst/>
          </a:prstGeom>
        </p:spPr>
      </p:pic>
      <p:pic>
        <p:nvPicPr>
          <p:cNvPr id="91" name="Picture 3" descr="C:\Users\vyskocanvla\AppData\Local\Microsoft\Windows\Temporary Internet Files\Content.Outlook\SDUSA2PT\ENVI.png">
            <a:extLst>
              <a:ext uri="{FF2B5EF4-FFF2-40B4-BE49-F238E27FC236}">
                <a16:creationId xmlns="" xmlns:a16="http://schemas.microsoft.com/office/drawing/2014/main" id="{E02A1C57-7B90-4BEE-B15C-9808AB5070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1" t="11173" b="6202"/>
          <a:stretch/>
        </p:blipFill>
        <p:spPr bwMode="auto">
          <a:xfrm>
            <a:off x="7182402" y="3764669"/>
            <a:ext cx="1023660" cy="19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Obrázek 18">
            <a:extLst>
              <a:ext uri="{FF2B5EF4-FFF2-40B4-BE49-F238E27FC236}">
                <a16:creationId xmlns="" xmlns:a16="http://schemas.microsoft.com/office/drawing/2014/main" id="{2EED23CC-7838-4B86-93D8-F8E9C73BBA58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2624071" y="3633150"/>
            <a:ext cx="378091" cy="360311"/>
          </a:xfrm>
          <a:prstGeom prst="rect">
            <a:avLst/>
          </a:prstGeom>
        </p:spPr>
      </p:pic>
      <p:pic>
        <p:nvPicPr>
          <p:cNvPr id="47" name="Obrázek 18">
            <a:extLst>
              <a:ext uri="{FF2B5EF4-FFF2-40B4-BE49-F238E27FC236}">
                <a16:creationId xmlns="" xmlns:a16="http://schemas.microsoft.com/office/drawing/2014/main" id="{73DD2D77-AC9A-40C3-A322-BA3E8ED340F1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546911" y="3619104"/>
            <a:ext cx="378091" cy="360311"/>
          </a:xfrm>
          <a:prstGeom prst="rect">
            <a:avLst/>
          </a:prstGeom>
        </p:spPr>
      </p:pic>
      <p:pic>
        <p:nvPicPr>
          <p:cNvPr id="48" name="Obrázek 18">
            <a:extLst>
              <a:ext uri="{FF2B5EF4-FFF2-40B4-BE49-F238E27FC236}">
                <a16:creationId xmlns="" xmlns:a16="http://schemas.microsoft.com/office/drawing/2014/main" id="{78E32D96-7685-4961-B2E6-A1161EF787F7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2731572" y="1529253"/>
            <a:ext cx="378091" cy="360311"/>
          </a:xfrm>
          <a:prstGeom prst="rect">
            <a:avLst/>
          </a:prstGeom>
        </p:spPr>
      </p:pic>
      <p:pic>
        <p:nvPicPr>
          <p:cNvPr id="49" name="Obrázek 18">
            <a:extLst>
              <a:ext uri="{FF2B5EF4-FFF2-40B4-BE49-F238E27FC236}">
                <a16:creationId xmlns="" xmlns:a16="http://schemas.microsoft.com/office/drawing/2014/main" id="{3C004060-CC81-4E37-9494-7CBBA5B88447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6921091" y="1543669"/>
            <a:ext cx="378091" cy="360311"/>
          </a:xfrm>
          <a:prstGeom prst="rect">
            <a:avLst/>
          </a:prstGeom>
        </p:spPr>
      </p:pic>
      <p:pic>
        <p:nvPicPr>
          <p:cNvPr id="54" name="Obrázek 18">
            <a:extLst>
              <a:ext uri="{FF2B5EF4-FFF2-40B4-BE49-F238E27FC236}">
                <a16:creationId xmlns="" xmlns:a16="http://schemas.microsoft.com/office/drawing/2014/main" id="{582F8275-EF4B-4CC5-BF1B-A1978EA3F41A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6804311" y="3620615"/>
            <a:ext cx="378091" cy="360311"/>
          </a:xfrm>
          <a:prstGeom prst="rect">
            <a:avLst/>
          </a:prstGeom>
        </p:spPr>
      </p:pic>
      <p:pic>
        <p:nvPicPr>
          <p:cNvPr id="55" name="Obrázek 18">
            <a:extLst>
              <a:ext uri="{FF2B5EF4-FFF2-40B4-BE49-F238E27FC236}">
                <a16:creationId xmlns="" xmlns:a16="http://schemas.microsoft.com/office/drawing/2014/main" id="{9727F552-DD2F-467E-90A2-FC502548624D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07"/>
          <a:stretch/>
        </p:blipFill>
        <p:spPr>
          <a:xfrm>
            <a:off x="2619924" y="4818615"/>
            <a:ext cx="378091" cy="360311"/>
          </a:xfrm>
          <a:prstGeom prst="rect">
            <a:avLst/>
          </a:prstGeom>
        </p:spPr>
      </p:pic>
      <p:pic>
        <p:nvPicPr>
          <p:cNvPr id="9" name="Picture 8" descr="A drawing of a person&#10;&#10;Description automatically generated">
            <a:extLst>
              <a:ext uri="{FF2B5EF4-FFF2-40B4-BE49-F238E27FC236}">
                <a16:creationId xmlns="" xmlns:a16="http://schemas.microsoft.com/office/drawing/2014/main" id="{9985CF47-4EBC-46FC-AF45-7E64239C848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63" y="4927485"/>
            <a:ext cx="1305680" cy="167474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967528" y="6606000"/>
            <a:ext cx="44446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* </a:t>
            </a:r>
            <a:r>
              <a:rPr lang="cs-CZ" sz="1000" dirty="0">
                <a:solidFill>
                  <a:schemeClr val="bg1"/>
                </a:solidFill>
              </a:rPr>
              <a:t>Pozn.: Dceřiné společnosti s majetkovou účastí ČEZ ESCO 50 % a více.</a:t>
            </a:r>
            <a:endParaRPr lang="cs-CZ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162" name="Picture 66" descr="78059faa-0d49-4081-98a2-2b7ac88d1178@eurprd0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29" y="1511249"/>
            <a:ext cx="1087312" cy="426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4" name="Picture 98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18" y="3611602"/>
            <a:ext cx="1094832" cy="39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5" name="Picture 109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130" y="4800760"/>
            <a:ext cx="1136184" cy="36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11" name="Picture 21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163" y="4777646"/>
            <a:ext cx="1048293" cy="44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50">
            <a:extLst>
              <a:ext uri="{FF2B5EF4-FFF2-40B4-BE49-F238E27FC236}">
                <a16:creationId xmlns="" xmlns:a16="http://schemas.microsoft.com/office/drawing/2014/main" id="{09B2BB2C-D1E7-46AC-A448-999857027289}"/>
              </a:ext>
            </a:extLst>
          </p:cNvPr>
          <p:cNvSpPr/>
          <p:nvPr/>
        </p:nvSpPr>
        <p:spPr>
          <a:xfrm>
            <a:off x="4663220" y="5766235"/>
            <a:ext cx="1529731" cy="522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Obrázek 3">
            <a:extLst>
              <a:ext uri="{FF2B5EF4-FFF2-40B4-BE49-F238E27FC236}">
                <a16:creationId xmlns="" xmlns:a16="http://schemas.microsoft.com/office/drawing/2014/main" id="{0C3F30EE-8A1B-4ED8-A3B9-717133AE0DC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693919" y="5858008"/>
            <a:ext cx="1436607" cy="339452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="" xmlns:a16="http://schemas.microsoft.com/office/drawing/2014/main" id="{6F0284AF-0890-4670-B37B-FA89532B479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482" y="2976426"/>
            <a:ext cx="439865" cy="292597"/>
          </a:xfrm>
          <a:prstGeom prst="rect">
            <a:avLst/>
          </a:prstGeom>
        </p:spPr>
      </p:pic>
      <p:pic>
        <p:nvPicPr>
          <p:cNvPr id="12" name="Grafický objekt 11" descr="Přidat">
            <a:extLst>
              <a:ext uri="{FF2B5EF4-FFF2-40B4-BE49-F238E27FC236}">
                <a16:creationId xmlns="" xmlns:a16="http://schemas.microsoft.com/office/drawing/2014/main" id="{D6BFAB87-2FC7-4A24-B6DF-499B04A8CE7D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546076" y="3069538"/>
            <a:ext cx="142884" cy="142884"/>
          </a:xfrm>
          <a:prstGeom prst="rect">
            <a:avLst/>
          </a:prstGeom>
        </p:spPr>
      </p:pic>
      <p:pic>
        <p:nvPicPr>
          <p:cNvPr id="64" name="Obrázek 63">
            <a:extLst>
              <a:ext uri="{FF2B5EF4-FFF2-40B4-BE49-F238E27FC236}">
                <a16:creationId xmlns="" xmlns:a16="http://schemas.microsoft.com/office/drawing/2014/main" id="{55A50EA0-08A6-43C2-AD6F-A83F5302CEE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978" y="1885551"/>
            <a:ext cx="439865" cy="292597"/>
          </a:xfrm>
          <a:prstGeom prst="rect">
            <a:avLst/>
          </a:prstGeom>
        </p:spPr>
      </p:pic>
      <p:pic>
        <p:nvPicPr>
          <p:cNvPr id="68" name="Grafický objekt 67" descr="Přidat">
            <a:extLst>
              <a:ext uri="{FF2B5EF4-FFF2-40B4-BE49-F238E27FC236}">
                <a16:creationId xmlns="" xmlns:a16="http://schemas.microsoft.com/office/drawing/2014/main" id="{6A48C221-9658-481C-92CA-4D8287F8BE8B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647572" y="1978663"/>
            <a:ext cx="142884" cy="142884"/>
          </a:xfrm>
          <a:prstGeom prst="rect">
            <a:avLst/>
          </a:prstGeom>
        </p:spPr>
      </p:pic>
      <p:pic>
        <p:nvPicPr>
          <p:cNvPr id="69" name="Obrázek 68">
            <a:extLst>
              <a:ext uri="{FF2B5EF4-FFF2-40B4-BE49-F238E27FC236}">
                <a16:creationId xmlns="" xmlns:a16="http://schemas.microsoft.com/office/drawing/2014/main" id="{22FA05B9-EA8B-445A-8C45-F76076AD1E41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979" y="5080073"/>
            <a:ext cx="439865" cy="292597"/>
          </a:xfrm>
          <a:prstGeom prst="rect">
            <a:avLst/>
          </a:prstGeom>
        </p:spPr>
      </p:pic>
      <p:pic>
        <p:nvPicPr>
          <p:cNvPr id="70" name="Grafický objekt 69" descr="Přidat">
            <a:extLst>
              <a:ext uri="{FF2B5EF4-FFF2-40B4-BE49-F238E27FC236}">
                <a16:creationId xmlns="" xmlns:a16="http://schemas.microsoft.com/office/drawing/2014/main" id="{F31C4E83-29A2-4FFB-B18A-AED3173DF5DA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641573" y="5173185"/>
            <a:ext cx="142884" cy="142884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="" xmlns:a16="http://schemas.microsoft.com/office/drawing/2014/main" id="{8EA6A9A2-AEE8-481D-9C22-68CA1B6AF2F6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53" y="2675139"/>
            <a:ext cx="1465523" cy="24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1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Co je to EPC?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3740" y="2397956"/>
            <a:ext cx="4320024" cy="261822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cs-CZ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cs-CZ" dirty="0">
                <a:latin typeface="+mj-lt"/>
              </a:rPr>
              <a:t>Energeticky úporná opatření po uvedení do provozu a jejich předání začnou přinášet úsporu provozních (energetických) nákladů; tato úspora slouží ke splácení nákladů projektu.</a:t>
            </a:r>
          </a:p>
          <a:p>
            <a:pPr>
              <a:lnSpc>
                <a:spcPct val="80000"/>
              </a:lnSpc>
            </a:pPr>
            <a:endParaRPr lang="cs-CZ" b="1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cs-CZ" b="1" dirty="0">
                <a:solidFill>
                  <a:srgbClr val="FF6600"/>
                </a:solidFill>
                <a:latin typeface="Futura CEZ Medium"/>
              </a:rPr>
              <a:t>ESCO partner po dobu splácení nákladů projektu z úspor garantuje zákazníkovi smluvně sjednanou výši úspory.</a:t>
            </a:r>
          </a:p>
          <a:p>
            <a:pPr>
              <a:lnSpc>
                <a:spcPct val="80000"/>
              </a:lnSpc>
            </a:pPr>
            <a:endParaRPr lang="cs-CZ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cs-CZ" dirty="0">
                <a:latin typeface="+mj-lt"/>
              </a:rPr>
              <a:t>Při nedosažení garantované úspory, dodavatel kompenzuje vzniklý rozdíl zákazníkovi.</a:t>
            </a:r>
          </a:p>
          <a:p>
            <a:endParaRPr lang="cs-CZ" dirty="0">
              <a:latin typeface="+mj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="" xmlns:a16="http://schemas.microsoft.com/office/drawing/2014/main" id="{1EE49BAC-01CC-4D0B-939D-A4490A4EDD3F}"/>
              </a:ext>
            </a:extLst>
          </p:cNvPr>
          <p:cNvSpPr txBox="1"/>
          <p:nvPr/>
        </p:nvSpPr>
        <p:spPr>
          <a:xfrm>
            <a:off x="323528" y="1432654"/>
            <a:ext cx="88204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FF6600"/>
                </a:solidFill>
                <a:latin typeface="Futura CEZ Medium"/>
                <a:cs typeface="+mn-cs"/>
              </a:rPr>
              <a:t>Energy Performance </a:t>
            </a:r>
            <a:r>
              <a:rPr lang="cs-CZ" sz="1600" b="1" dirty="0" err="1">
                <a:solidFill>
                  <a:srgbClr val="FF6600"/>
                </a:solidFill>
                <a:latin typeface="Futura CEZ Medium"/>
                <a:cs typeface="+mn-cs"/>
              </a:rPr>
              <a:t>Contracting</a:t>
            </a:r>
            <a:r>
              <a:rPr lang="cs-CZ" sz="1600" b="1" dirty="0">
                <a:solidFill>
                  <a:srgbClr val="FF6600"/>
                </a:solidFill>
                <a:latin typeface="Futura CEZ Medium"/>
                <a:cs typeface="+mn-cs"/>
              </a:rPr>
              <a:t> je obchodní model pro zvyšování energetické efektivnosti budov a technologií, při kterém rozsah investičního projektu i výši investice navrhuje a projektuje dodavatel (ESCO partner) ve vazbě na budoucí úspory nákladů na energie.</a:t>
            </a:r>
          </a:p>
          <a:p>
            <a:endParaRPr lang="cs-CZ" dirty="0">
              <a:solidFill>
                <a:srgbClr val="FF6600"/>
              </a:solidFill>
              <a:latin typeface="+mj-lt"/>
            </a:endParaRPr>
          </a:p>
        </p:txBody>
      </p:sp>
      <p:pic>
        <p:nvPicPr>
          <p:cNvPr id="66" name="Obrázek 65">
            <a:extLst>
              <a:ext uri="{FF2B5EF4-FFF2-40B4-BE49-F238E27FC236}">
                <a16:creationId xmlns="" xmlns:a16="http://schemas.microsoft.com/office/drawing/2014/main" id="{CE7E66DE-3DB2-4E04-9BE0-118F8570C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398" y="2780050"/>
            <a:ext cx="4244967" cy="2416960"/>
          </a:xfrm>
          <a:prstGeom prst="rect">
            <a:avLst/>
          </a:prstGeom>
        </p:spPr>
      </p:pic>
      <p:sp>
        <p:nvSpPr>
          <p:cNvPr id="67" name="TextovéPole 66">
            <a:extLst>
              <a:ext uri="{FF2B5EF4-FFF2-40B4-BE49-F238E27FC236}">
                <a16:creationId xmlns="" xmlns:a16="http://schemas.microsoft.com/office/drawing/2014/main" id="{215C3120-A56E-4639-8CDA-CD9B07276D8F}"/>
              </a:ext>
            </a:extLst>
          </p:cNvPr>
          <p:cNvSpPr txBox="1"/>
          <p:nvPr/>
        </p:nvSpPr>
        <p:spPr>
          <a:xfrm>
            <a:off x="320386" y="5445224"/>
            <a:ext cx="8503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latin typeface="+mj-lt"/>
              </a:rPr>
              <a:t>Po celou dobu platnosti smlouvy dodavatel (ESCO partner) poskytuje službu energetického managementu, v rámci které též monitoruje provoz a vyhodnocuje, jaké úspory je ve skutečnosti dosahováno</a:t>
            </a:r>
          </a:p>
        </p:txBody>
      </p:sp>
    </p:spTree>
    <p:extLst>
      <p:ext uri="{BB962C8B-B14F-4D97-AF65-F5344CB8AC3E}">
        <p14:creationId xmlns:p14="http://schemas.microsoft.com/office/powerpoint/2010/main" val="15996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="" xmlns:a16="http://schemas.microsoft.com/office/drawing/2014/main" id="{3DA6B094-0BC5-443D-AF87-F7853C3004A3}"/>
              </a:ext>
            </a:extLst>
          </p:cNvPr>
          <p:cNvSpPr/>
          <p:nvPr/>
        </p:nvSpPr>
        <p:spPr>
          <a:xfrm>
            <a:off x="468000" y="1133712"/>
            <a:ext cx="3528392" cy="5184576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cs-CZ" dirty="0"/>
              <a:t>EPC obecně obsahuje složky: </a:t>
            </a:r>
          </a:p>
        </p:txBody>
      </p:sp>
      <p:sp>
        <p:nvSpPr>
          <p:cNvPr id="2" name="Nadpis 1">
            <a:extLst>
              <a:ext uri="{FF2B5EF4-FFF2-40B4-BE49-F238E27FC236}">
                <a16:creationId xmlns="" xmlns:a16="http://schemas.microsoft.com/office/drawing/2014/main" id="{8583743A-7AFE-4B8D-862A-58C0D05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mě to má zajímat?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2163A5B4-755E-4BAC-A7AE-DAB036B78FB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68000" y="6606000"/>
            <a:ext cx="360000" cy="252000"/>
          </a:xfrm>
        </p:spPr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  <p:sp>
        <p:nvSpPr>
          <p:cNvPr id="6" name="Obdélník 5">
            <a:extLst>
              <a:ext uri="{FF2B5EF4-FFF2-40B4-BE49-F238E27FC236}">
                <a16:creationId xmlns="" xmlns:a16="http://schemas.microsoft.com/office/drawing/2014/main" id="{3894D680-F000-4B65-AC5E-17A44BDF2596}"/>
              </a:ext>
            </a:extLst>
          </p:cNvPr>
          <p:cNvSpPr/>
          <p:nvPr/>
        </p:nvSpPr>
        <p:spPr>
          <a:xfrm>
            <a:off x="542693" y="4567091"/>
            <a:ext cx="3379006" cy="17128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POKROČILÉ TECHNOLOGIE</a:t>
            </a:r>
          </a:p>
          <a:p>
            <a:pPr algn="ctr"/>
            <a:r>
              <a:rPr lang="cs-CZ" dirty="0"/>
              <a:t>(TZB)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="" xmlns:a16="http://schemas.microsoft.com/office/drawing/2014/main" id="{4FB88517-B91C-4935-8DCE-69BB5020A566}"/>
              </a:ext>
            </a:extLst>
          </p:cNvPr>
          <p:cNvSpPr/>
          <p:nvPr/>
        </p:nvSpPr>
        <p:spPr>
          <a:xfrm>
            <a:off x="555426" y="1900377"/>
            <a:ext cx="3379006" cy="719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FINANCOVÁNÍ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="" xmlns:a16="http://schemas.microsoft.com/office/drawing/2014/main" id="{773E6B6D-3DAF-4EE6-99FE-01A6AC6EE395}"/>
              </a:ext>
            </a:extLst>
          </p:cNvPr>
          <p:cNvSpPr/>
          <p:nvPr/>
        </p:nvSpPr>
        <p:spPr>
          <a:xfrm>
            <a:off x="540633" y="3007897"/>
            <a:ext cx="3379006" cy="719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GARANCE ÚSPOR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="" xmlns:a16="http://schemas.microsoft.com/office/drawing/2014/main" id="{23E24A9E-3917-44B1-B531-FCE4DDDA7329}"/>
              </a:ext>
            </a:extLst>
          </p:cNvPr>
          <p:cNvSpPr/>
          <p:nvPr/>
        </p:nvSpPr>
        <p:spPr>
          <a:xfrm>
            <a:off x="540633" y="4009137"/>
            <a:ext cx="3379006" cy="19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/>
              <a:t>ENERGETICKÝ MANAGEMENT</a:t>
            </a:r>
          </a:p>
        </p:txBody>
      </p:sp>
      <p:cxnSp>
        <p:nvCxnSpPr>
          <p:cNvPr id="12" name="Přímá spojnice se šipkou 11">
            <a:extLst>
              <a:ext uri="{FF2B5EF4-FFF2-40B4-BE49-F238E27FC236}">
                <a16:creationId xmlns="" xmlns:a16="http://schemas.microsoft.com/office/drawing/2014/main" id="{DE3649D1-DB81-4E2B-B258-5C65D290CA3B}"/>
              </a:ext>
            </a:extLst>
          </p:cNvPr>
          <p:cNvCxnSpPr>
            <a:cxnSpLocks/>
            <a:stCxn id="7" idx="3"/>
            <a:endCxn id="43" idx="1"/>
          </p:cNvCxnSpPr>
          <p:nvPr/>
        </p:nvCxnSpPr>
        <p:spPr>
          <a:xfrm flipV="1">
            <a:off x="3934432" y="1578837"/>
            <a:ext cx="1166550" cy="681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="" xmlns:a16="http://schemas.microsoft.com/office/drawing/2014/main" id="{11A48887-89B7-44E8-9D8E-541432078CD0}"/>
              </a:ext>
            </a:extLst>
          </p:cNvPr>
          <p:cNvCxnSpPr>
            <a:cxnSpLocks/>
            <a:stCxn id="8" idx="3"/>
            <a:endCxn id="61" idx="1"/>
          </p:cNvCxnSpPr>
          <p:nvPr/>
        </p:nvCxnSpPr>
        <p:spPr>
          <a:xfrm>
            <a:off x="3919639" y="3367500"/>
            <a:ext cx="1227971" cy="217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>
            <a:extLst>
              <a:ext uri="{FF2B5EF4-FFF2-40B4-BE49-F238E27FC236}">
                <a16:creationId xmlns="" xmlns:a16="http://schemas.microsoft.com/office/drawing/2014/main" id="{89C03264-134D-4524-9227-5691F35883EF}"/>
              </a:ext>
            </a:extLst>
          </p:cNvPr>
          <p:cNvCxnSpPr>
            <a:cxnSpLocks/>
            <a:stCxn id="7" idx="3"/>
            <a:endCxn id="45" idx="1"/>
          </p:cNvCxnSpPr>
          <p:nvPr/>
        </p:nvCxnSpPr>
        <p:spPr>
          <a:xfrm>
            <a:off x="3934432" y="2259980"/>
            <a:ext cx="1152748" cy="485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>
            <a:extLst>
              <a:ext uri="{FF2B5EF4-FFF2-40B4-BE49-F238E27FC236}">
                <a16:creationId xmlns="" xmlns:a16="http://schemas.microsoft.com/office/drawing/2014/main" id="{B07B8DFA-6F38-4F3D-9F24-C6CDAC5AC8DB}"/>
              </a:ext>
            </a:extLst>
          </p:cNvPr>
          <p:cNvCxnSpPr>
            <a:cxnSpLocks/>
            <a:stCxn id="9" idx="3"/>
            <a:endCxn id="28" idx="1"/>
          </p:cNvCxnSpPr>
          <p:nvPr/>
        </p:nvCxnSpPr>
        <p:spPr>
          <a:xfrm>
            <a:off x="3919639" y="4108313"/>
            <a:ext cx="1181341" cy="1144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27">
            <a:extLst>
              <a:ext uri="{FF2B5EF4-FFF2-40B4-BE49-F238E27FC236}">
                <a16:creationId xmlns="" xmlns:a16="http://schemas.microsoft.com/office/drawing/2014/main" id="{ED6AF970-E483-4933-A061-6F31287AAAAC}"/>
              </a:ext>
            </a:extLst>
          </p:cNvPr>
          <p:cNvSpPr txBox="1"/>
          <p:nvPr/>
        </p:nvSpPr>
        <p:spPr>
          <a:xfrm>
            <a:off x="5100980" y="4906140"/>
            <a:ext cx="357501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Organizační opatření vždy zvyšují energetickou účinnost stavebních a technologických zásahů do budovy. </a:t>
            </a:r>
          </a:p>
        </p:txBody>
      </p:sp>
      <p:sp>
        <p:nvSpPr>
          <p:cNvPr id="43" name="TextovéPole 42">
            <a:extLst>
              <a:ext uri="{FF2B5EF4-FFF2-40B4-BE49-F238E27FC236}">
                <a16:creationId xmlns="" xmlns:a16="http://schemas.microsoft.com/office/drawing/2014/main" id="{B0B1246B-4747-4FC6-B348-9590FFD51C35}"/>
              </a:ext>
            </a:extLst>
          </p:cNvPr>
          <p:cNvSpPr txBox="1"/>
          <p:nvPr/>
        </p:nvSpPr>
        <p:spPr>
          <a:xfrm>
            <a:off x="5100982" y="1332615"/>
            <a:ext cx="35750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Uvolňuje politikům rozpočet k veřejně viditelnějším investicím (silnice…)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="" xmlns:a16="http://schemas.microsoft.com/office/drawing/2014/main" id="{201EB815-E2D4-4500-A988-317C7BB7B6CE}"/>
              </a:ext>
            </a:extLst>
          </p:cNvPr>
          <p:cNvSpPr txBox="1"/>
          <p:nvPr/>
        </p:nvSpPr>
        <p:spPr>
          <a:xfrm>
            <a:off x="5087180" y="2398837"/>
            <a:ext cx="369524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Co se naučím teď, může fungovat i bez dotací, tj. v době dotačního „temna“ let 2021 - 2023</a:t>
            </a:r>
          </a:p>
        </p:txBody>
      </p:sp>
      <p:cxnSp>
        <p:nvCxnSpPr>
          <p:cNvPr id="47" name="Přímá spojnice se šipkou 46">
            <a:extLst>
              <a:ext uri="{FF2B5EF4-FFF2-40B4-BE49-F238E27FC236}">
                <a16:creationId xmlns="" xmlns:a16="http://schemas.microsoft.com/office/drawing/2014/main" id="{7198B7A8-497E-4C20-A29E-981FDEE81EE0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3934432" y="2090090"/>
            <a:ext cx="1166550" cy="169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>
            <a:extLst>
              <a:ext uri="{FF2B5EF4-FFF2-40B4-BE49-F238E27FC236}">
                <a16:creationId xmlns="" xmlns:a16="http://schemas.microsoft.com/office/drawing/2014/main" id="{C951FF7F-F407-443B-B126-C4242F6C8121}"/>
              </a:ext>
            </a:extLst>
          </p:cNvPr>
          <p:cNvSpPr txBox="1"/>
          <p:nvPr/>
        </p:nvSpPr>
        <p:spPr>
          <a:xfrm>
            <a:off x="5100982" y="1843868"/>
            <a:ext cx="342132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300" b="1" dirty="0"/>
              <a:t>V kombinaci s OPŽP vyšší příspěvek EU </a:t>
            </a:r>
          </a:p>
          <a:p>
            <a:r>
              <a:rPr lang="cs-CZ" sz="1300" b="1" dirty="0"/>
              <a:t>=&gt; vyšší podíl ze získané dotace</a:t>
            </a:r>
          </a:p>
        </p:txBody>
      </p:sp>
      <p:sp>
        <p:nvSpPr>
          <p:cNvPr id="61" name="TextovéPole 60">
            <a:extLst>
              <a:ext uri="{FF2B5EF4-FFF2-40B4-BE49-F238E27FC236}">
                <a16:creationId xmlns="" xmlns:a16="http://schemas.microsoft.com/office/drawing/2014/main" id="{7251A438-02A2-4424-A057-B0429DEB79F2}"/>
              </a:ext>
            </a:extLst>
          </p:cNvPr>
          <p:cNvSpPr txBox="1"/>
          <p:nvPr/>
        </p:nvSpPr>
        <p:spPr>
          <a:xfrm>
            <a:off x="5147610" y="3153860"/>
            <a:ext cx="36952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V kombinací s grantem zcela odstraňuje riziko nedodržení indikátorů projektu </a:t>
            </a:r>
          </a:p>
          <a:p>
            <a:r>
              <a:rPr lang="cs-CZ" sz="1200" b="1" i="1" dirty="0"/>
              <a:t>(+ zlepšuje </a:t>
            </a:r>
            <a:r>
              <a:rPr lang="cs-CZ" sz="1200" b="1" i="1" dirty="0" err="1"/>
              <a:t>potfolio</a:t>
            </a:r>
            <a:r>
              <a:rPr lang="cs-CZ" sz="1200" b="1" i="1" dirty="0"/>
              <a:t> podpořených projektů u správců grantových programů)</a:t>
            </a:r>
            <a:endParaRPr lang="cs-CZ" sz="1300" b="1" i="1" dirty="0"/>
          </a:p>
        </p:txBody>
      </p:sp>
      <p:cxnSp>
        <p:nvCxnSpPr>
          <p:cNvPr id="66" name="Přímá spojnice se šipkou 65">
            <a:extLst>
              <a:ext uri="{FF2B5EF4-FFF2-40B4-BE49-F238E27FC236}">
                <a16:creationId xmlns="" xmlns:a16="http://schemas.microsoft.com/office/drawing/2014/main" id="{37297150-F1EA-4921-BE48-5B40B9BBAB1D}"/>
              </a:ext>
            </a:extLst>
          </p:cNvPr>
          <p:cNvCxnSpPr>
            <a:cxnSpLocks/>
            <a:stCxn id="8" idx="3"/>
            <a:endCxn id="69" idx="1"/>
          </p:cNvCxnSpPr>
          <p:nvPr/>
        </p:nvCxnSpPr>
        <p:spPr>
          <a:xfrm>
            <a:off x="3919639" y="3367500"/>
            <a:ext cx="1227970" cy="1070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ovéPole 68">
            <a:extLst>
              <a:ext uri="{FF2B5EF4-FFF2-40B4-BE49-F238E27FC236}">
                <a16:creationId xmlns="" xmlns:a16="http://schemas.microsoft.com/office/drawing/2014/main" id="{3DBD970F-E156-431B-AF9E-AA03DE6C0C5E}"/>
              </a:ext>
            </a:extLst>
          </p:cNvPr>
          <p:cNvSpPr txBox="1"/>
          <p:nvPr/>
        </p:nvSpPr>
        <p:spPr>
          <a:xfrm>
            <a:off x="5147609" y="4091288"/>
            <a:ext cx="369524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I v čisté formě nese plnou odpovědnost za úspory ESCO partner, odpadá politické riziko „neúčelně vynaložených prostředků“</a:t>
            </a:r>
          </a:p>
        </p:txBody>
      </p:sp>
      <p:cxnSp>
        <p:nvCxnSpPr>
          <p:cNvPr id="78" name="Přímá spojnice se šipkou 77">
            <a:extLst>
              <a:ext uri="{FF2B5EF4-FFF2-40B4-BE49-F238E27FC236}">
                <a16:creationId xmlns="" xmlns:a16="http://schemas.microsoft.com/office/drawing/2014/main" id="{97B4D138-C27C-44AB-B352-87A203043F85}"/>
              </a:ext>
            </a:extLst>
          </p:cNvPr>
          <p:cNvCxnSpPr>
            <a:cxnSpLocks/>
            <a:stCxn id="6" idx="3"/>
            <a:endCxn id="79" idx="1"/>
          </p:cNvCxnSpPr>
          <p:nvPr/>
        </p:nvCxnSpPr>
        <p:spPr>
          <a:xfrm>
            <a:off x="3921699" y="5423522"/>
            <a:ext cx="1175340" cy="700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ovéPole 78">
            <a:extLst>
              <a:ext uri="{FF2B5EF4-FFF2-40B4-BE49-F238E27FC236}">
                <a16:creationId xmlns="" xmlns:a16="http://schemas.microsoft.com/office/drawing/2014/main" id="{8F646B89-0A03-4A15-8755-C89BC860A25F}"/>
              </a:ext>
            </a:extLst>
          </p:cNvPr>
          <p:cNvSpPr txBox="1"/>
          <p:nvPr/>
        </p:nvSpPr>
        <p:spPr>
          <a:xfrm>
            <a:off x="5097039" y="5678132"/>
            <a:ext cx="35789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00" b="1" dirty="0"/>
              <a:t>Vzhledem k motivaci ESCO partnera na úsporách jsou využívány k EPC pokročilé technologie vč. </a:t>
            </a:r>
            <a:r>
              <a:rPr lang="cs-CZ" sz="1300" b="1" dirty="0" err="1"/>
              <a:t>IoT</a:t>
            </a:r>
            <a:r>
              <a:rPr lang="cs-CZ" sz="1300" b="1" dirty="0"/>
              <a:t> zařízení =&gt; základ pro Smart City</a:t>
            </a:r>
          </a:p>
        </p:txBody>
      </p:sp>
    </p:spTree>
    <p:extLst>
      <p:ext uri="{BB962C8B-B14F-4D97-AF65-F5344CB8AC3E}">
        <p14:creationId xmlns:p14="http://schemas.microsoft.com/office/powerpoint/2010/main" val="296679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81A402A-9EBD-4BBA-8355-1C116220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mě to má zajímat?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007B05C3-E5CA-48E8-B9FD-B097FA407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i="1" dirty="0"/>
          </a:p>
          <a:p>
            <a:r>
              <a:rPr lang="cs-CZ" i="1" dirty="0"/>
              <a:t>Nařízení pro EU fondy / o ERDF (EFRR) a CF (FS) pro období 2021 - 2027</a:t>
            </a:r>
          </a:p>
          <a:p>
            <a:endParaRPr lang="cs-CZ" dirty="0"/>
          </a:p>
          <a:p>
            <a:r>
              <a:rPr lang="cs-CZ" dirty="0"/>
              <a:t>CP2: Zelenější, nízkouhlíková Evropa</a:t>
            </a:r>
          </a:p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B050"/>
                </a:solidFill>
              </a:rPr>
              <a:t>podpora opatření v oblasti energetické účinnosti</a:t>
            </a:r>
            <a:r>
              <a:rPr lang="cs-CZ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B050"/>
                </a:solidFill>
              </a:rPr>
              <a:t>podpora energie z obnovitelných zdrojů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rozvoj inteligentních energetických systémů, sítí a </a:t>
            </a:r>
            <a:r>
              <a:rPr lang="cs-CZ" dirty="0">
                <a:solidFill>
                  <a:srgbClr val="00B050"/>
                </a:solidFill>
              </a:rPr>
              <a:t>skladování na místní úrovni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B050"/>
                </a:solidFill>
              </a:rPr>
              <a:t>podpora přizpůsobení se změně klimatu, prevence rizik a odolnosti vůči katastrofám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B050"/>
                </a:solidFill>
              </a:rPr>
              <a:t>podpora udržitelného hospodaření s vodou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podpora přechodu k oběhovému hospodářství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posílení biologické rozmanitosti, zelené infrastruktury v městském prostředí a snížení znečištění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r>
              <a:rPr lang="cs-CZ" dirty="0"/>
              <a:t>Nejméně </a:t>
            </a:r>
            <a:r>
              <a:rPr lang="cs-CZ" dirty="0">
                <a:solidFill>
                  <a:srgbClr val="00B050"/>
                </a:solidFill>
              </a:rPr>
              <a:t>30% </a:t>
            </a:r>
            <a:r>
              <a:rPr lang="cs-CZ" dirty="0"/>
              <a:t>ERDF (EFRR) do CP2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 </a:t>
            </a:r>
          </a:p>
          <a:p>
            <a:endParaRPr lang="cs-CZ" dirty="0"/>
          </a:p>
          <a:p>
            <a:endParaRPr lang="pl-PL" dirty="0"/>
          </a:p>
          <a:p>
            <a:endParaRPr lang="cs-CZ" dirty="0"/>
          </a:p>
          <a:p>
            <a:r>
              <a:rPr lang="cs-CZ" dirty="0"/>
              <a:t>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6FBD6BC-D3AC-46E8-919E-DD21BC336A4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73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64C7AF7-CDB5-4E6D-8B92-3F32E17D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mě to má zajímat?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="" xmlns:a16="http://schemas.microsoft.com/office/drawing/2014/main" id="{34C63564-F65B-4B6B-878C-9E44E1278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„Mezi základní principy, které cirkulární ekonomiku definují, patří: uzavírání toků materiálů ve funkčních a nekončících cyklech, kde neztrácejí hodnotu, </a:t>
            </a:r>
            <a:r>
              <a:rPr lang="cs-CZ" b="1" i="1" dirty="0">
                <a:solidFill>
                  <a:schemeClr val="accent1"/>
                </a:solidFill>
              </a:rPr>
              <a:t>čerpání energie z obnovitelných a udržitelných zdrojů </a:t>
            </a:r>
            <a:r>
              <a:rPr lang="cs-CZ" i="1" dirty="0"/>
              <a:t>a navrhování takových produktů a služeb, které nemají negativní dopady na přírodní ekosystémy a lidské zdroje.“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6E58E760-5A33-4C68-B1B6-035E6E275A7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579ACDED-F9A0-4BB3-A185-3786BA592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" y="2636912"/>
            <a:ext cx="4241279" cy="345291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="" xmlns:a16="http://schemas.microsoft.com/office/drawing/2014/main" id="{710AD51C-885A-4C44-8F10-D6B1D7008CF1}"/>
              </a:ext>
            </a:extLst>
          </p:cNvPr>
          <p:cNvSpPr txBox="1"/>
          <p:nvPr/>
        </p:nvSpPr>
        <p:spPr>
          <a:xfrm>
            <a:off x="967528" y="6606000"/>
            <a:ext cx="5476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  <a:latin typeface="Century Gothic" panose="020B0502020202020204" pitchFamily="34" charset="0"/>
              </a:rPr>
              <a:t>Zdroj</a:t>
            </a:r>
            <a:r>
              <a:rPr lang="cs-CZ" sz="1000" dirty="0">
                <a:solidFill>
                  <a:schemeClr val="bg1"/>
                </a:solidFill>
              </a:rPr>
              <a:t>: Institut cirkulární ekonomiky, dostupné z https://incien.org/cirkularni-ekonomika/</a:t>
            </a:r>
            <a:endParaRPr lang="cs-CZ" sz="10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Šipka: doprava 7">
            <a:extLst>
              <a:ext uri="{FF2B5EF4-FFF2-40B4-BE49-F238E27FC236}">
                <a16:creationId xmlns="" xmlns:a16="http://schemas.microsoft.com/office/drawing/2014/main" id="{55C01148-02F5-4967-8853-33987059F935}"/>
              </a:ext>
            </a:extLst>
          </p:cNvPr>
          <p:cNvSpPr/>
          <p:nvPr/>
        </p:nvSpPr>
        <p:spPr>
          <a:xfrm>
            <a:off x="4709279" y="3967325"/>
            <a:ext cx="50405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extLst>
              <a:ext uri="{FF2B5EF4-FFF2-40B4-BE49-F238E27FC236}">
                <a16:creationId xmlns="" xmlns:a16="http://schemas.microsoft.com/office/drawing/2014/main" id="{211D3DFB-CD80-4241-9FAC-916706AB1F9D}"/>
              </a:ext>
            </a:extLst>
          </p:cNvPr>
          <p:cNvSpPr txBox="1"/>
          <p:nvPr/>
        </p:nvSpPr>
        <p:spPr>
          <a:xfrm>
            <a:off x="5480895" y="3332317"/>
            <a:ext cx="319510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Použitá řešení v projektech EPC </a:t>
            </a:r>
          </a:p>
          <a:p>
            <a:r>
              <a:rPr lang="cs-CZ" sz="1600" dirty="0"/>
              <a:t>ČEZ ESCO zahrnují např.:</a:t>
            </a:r>
          </a:p>
          <a:p>
            <a:endParaRPr lang="cs-CZ" sz="1600" dirty="0"/>
          </a:p>
          <a:p>
            <a:pPr marL="285750" indent="-285750">
              <a:buFontTx/>
              <a:buChar char="-"/>
            </a:pPr>
            <a:r>
              <a:rPr lang="cs-CZ" sz="1600" dirty="0"/>
              <a:t>Využití šedé vody</a:t>
            </a:r>
          </a:p>
          <a:p>
            <a:pPr marL="285750" indent="-285750">
              <a:buFontTx/>
              <a:buChar char="-"/>
            </a:pPr>
            <a:r>
              <a:rPr lang="cs-CZ" sz="1600" dirty="0"/>
              <a:t>Chlazení vodou z blízké řeky</a:t>
            </a:r>
          </a:p>
          <a:p>
            <a:pPr marL="285750" indent="-285750">
              <a:buFontTx/>
              <a:buChar char="-"/>
            </a:pPr>
            <a:r>
              <a:rPr lang="cs-CZ" sz="1600" dirty="0" err="1"/>
              <a:t>Fotovoltaické</a:t>
            </a:r>
            <a:r>
              <a:rPr lang="cs-CZ" sz="1600" dirty="0"/>
              <a:t> panely</a:t>
            </a:r>
          </a:p>
          <a:p>
            <a:pPr marL="285750" indent="-285750">
              <a:buFontTx/>
              <a:buChar char="-"/>
            </a:pPr>
            <a:r>
              <a:rPr lang="cs-CZ" sz="1600" dirty="0"/>
              <a:t>Fototermické opatření</a:t>
            </a:r>
          </a:p>
          <a:p>
            <a:pPr marL="285750" indent="-285750">
              <a:buFontTx/>
              <a:buChar char="-"/>
            </a:pPr>
            <a:r>
              <a:rPr lang="cs-CZ" sz="1600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39694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81A402A-9EBD-4BBA-8355-1C116220E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mě to má zajímat?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F6FBD6BC-D3AC-46E8-919E-DD21BC336A4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68000" y="6871009"/>
            <a:ext cx="360000" cy="252000"/>
          </a:xfrm>
        </p:spPr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61979495"/>
              </p:ext>
            </p:extLst>
          </p:nvPr>
        </p:nvGraphicFramePr>
        <p:xfrm>
          <a:off x="539552" y="1862257"/>
          <a:ext cx="79208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Obdélník 5"/>
          <p:cNvSpPr/>
          <p:nvPr/>
        </p:nvSpPr>
        <p:spPr>
          <a:xfrm>
            <a:off x="539552" y="2814137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Zaměření na </a:t>
            </a:r>
            <a:r>
              <a:rPr lang="cs-CZ" sz="1200" b="1" dirty="0" smtClean="0"/>
              <a:t>občana </a:t>
            </a:r>
            <a:r>
              <a:rPr lang="cs-CZ" sz="1200" dirty="0" smtClean="0"/>
              <a:t>- </a:t>
            </a:r>
            <a:r>
              <a:rPr lang="cs-CZ" sz="1200" dirty="0"/>
              <a:t>jak zapojíme občany do procesu jako nedílného účastníka transformačního </a:t>
            </a:r>
            <a:r>
              <a:rPr lang="cs-CZ" sz="1200" dirty="0" smtClean="0"/>
              <a:t>procesu</a:t>
            </a:r>
            <a:endParaRPr lang="cs-CZ" sz="1200" dirty="0"/>
          </a:p>
        </p:txBody>
      </p:sp>
      <p:sp>
        <p:nvSpPr>
          <p:cNvPr id="7" name="Obdélník 6"/>
          <p:cNvSpPr/>
          <p:nvPr/>
        </p:nvSpPr>
        <p:spPr>
          <a:xfrm>
            <a:off x="540114" y="3099701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Strategie a </a:t>
            </a:r>
            <a:r>
              <a:rPr lang="cs-CZ" sz="1200" b="1" dirty="0" smtClean="0"/>
              <a:t>regulace</a:t>
            </a:r>
            <a:r>
              <a:rPr lang="cs-CZ" sz="1200" dirty="0" smtClean="0"/>
              <a:t> - </a:t>
            </a:r>
            <a:r>
              <a:rPr lang="cs-CZ" sz="1200" dirty="0"/>
              <a:t>vytvoření vhodného prostředí k rychlejšímu zavádění zlepšení</a:t>
            </a:r>
          </a:p>
        </p:txBody>
      </p:sp>
      <p:sp>
        <p:nvSpPr>
          <p:cNvPr id="8" name="Obdélník 7"/>
          <p:cNvSpPr/>
          <p:nvPr/>
        </p:nvSpPr>
        <p:spPr>
          <a:xfrm>
            <a:off x="540114" y="3426205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Integrované </a:t>
            </a:r>
            <a:r>
              <a:rPr lang="cs-CZ" sz="1200" b="1" dirty="0" smtClean="0"/>
              <a:t>plánování</a:t>
            </a:r>
            <a:r>
              <a:rPr lang="cs-CZ" sz="1200" dirty="0" smtClean="0"/>
              <a:t> - překonat </a:t>
            </a:r>
            <a:r>
              <a:rPr lang="cs-CZ" sz="1200" dirty="0"/>
              <a:t>hranice </a:t>
            </a:r>
            <a:r>
              <a:rPr lang="cs-CZ" sz="1200" dirty="0" smtClean="0"/>
              <a:t>mezi </a:t>
            </a:r>
            <a:r>
              <a:rPr lang="cs-CZ" sz="1200" dirty="0"/>
              <a:t>sektory a správními oblastmi a </a:t>
            </a:r>
            <a:r>
              <a:rPr lang="cs-CZ" sz="1200" dirty="0" smtClean="0"/>
              <a:t>řešit </a:t>
            </a:r>
            <a:r>
              <a:rPr lang="cs-CZ" sz="1200" dirty="0"/>
              <a:t>časově ohraničené </a:t>
            </a:r>
            <a:r>
              <a:rPr lang="cs-CZ" sz="1200" dirty="0" smtClean="0"/>
              <a:t>cíle</a:t>
            </a:r>
            <a:endParaRPr lang="cs-CZ" sz="1200" dirty="0"/>
          </a:p>
        </p:txBody>
      </p:sp>
      <p:sp>
        <p:nvSpPr>
          <p:cNvPr id="9" name="Obdélník 8"/>
          <p:cNvSpPr/>
          <p:nvPr/>
        </p:nvSpPr>
        <p:spPr>
          <a:xfrm>
            <a:off x="539552" y="3966265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 smtClean="0"/>
              <a:t>Sdílení poznatků</a:t>
            </a:r>
            <a:r>
              <a:rPr lang="cs-CZ" sz="1200" dirty="0" smtClean="0"/>
              <a:t> - </a:t>
            </a:r>
            <a:r>
              <a:rPr lang="cs-CZ" sz="1200" dirty="0"/>
              <a:t>jak urychlíme kvalitní výměnu zkušeností za účelem vytváření kapacit pro inovaci a realizaci</a:t>
            </a:r>
          </a:p>
        </p:txBody>
      </p:sp>
      <p:sp>
        <p:nvSpPr>
          <p:cNvPr id="10" name="Obdélník 9"/>
          <p:cNvSpPr/>
          <p:nvPr/>
        </p:nvSpPr>
        <p:spPr>
          <a:xfrm>
            <a:off x="539552" y="4254297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Metodika měření a </a:t>
            </a:r>
            <a:r>
              <a:rPr lang="cs-CZ" sz="1200" b="1" dirty="0" smtClean="0"/>
              <a:t>ukazatele</a:t>
            </a:r>
            <a:r>
              <a:rPr lang="cs-CZ" sz="1200" dirty="0" smtClean="0"/>
              <a:t> - </a:t>
            </a:r>
            <a:r>
              <a:rPr lang="cs-CZ" sz="1200" dirty="0"/>
              <a:t>umožnit městům na bázi srovnání předvést přínos svých aktivit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539552" y="4578333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Otevřená </a:t>
            </a:r>
            <a:r>
              <a:rPr lang="cs-CZ" sz="1200" b="1" dirty="0" smtClean="0"/>
              <a:t>data</a:t>
            </a:r>
            <a:r>
              <a:rPr lang="cs-CZ" sz="1200" dirty="0" smtClean="0"/>
              <a:t> - využít </a:t>
            </a:r>
            <a:r>
              <a:rPr lang="cs-CZ" sz="1200" dirty="0"/>
              <a:t>rostoucí množství údajů; zpřístupnit </a:t>
            </a:r>
            <a:r>
              <a:rPr lang="cs-CZ" sz="1200" dirty="0" smtClean="0"/>
              <a:t>je </a:t>
            </a:r>
            <a:r>
              <a:rPr lang="cs-CZ" sz="1200" dirty="0"/>
              <a:t>a zároveň respektovat </a:t>
            </a:r>
            <a:r>
              <a:rPr lang="cs-CZ" sz="1200" dirty="0" smtClean="0"/>
              <a:t> ochranu </a:t>
            </a:r>
            <a:r>
              <a:rPr lang="cs-CZ" sz="1200" dirty="0"/>
              <a:t>osobních údajů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535223" y="4902369"/>
            <a:ext cx="7920318" cy="180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 smtClean="0"/>
              <a:t>Normy </a:t>
            </a:r>
            <a:r>
              <a:rPr lang="cs-CZ" sz="1200" dirty="0" smtClean="0"/>
              <a:t>- rámec </a:t>
            </a:r>
            <a:r>
              <a:rPr lang="cs-CZ" sz="1200" dirty="0"/>
              <a:t>pro zajištění systematického, jednotného a opakovatelného postupu, bez omezující inovace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539552" y="5478433"/>
            <a:ext cx="7920318" cy="1800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200" b="1" dirty="0"/>
              <a:t>Obchodní modely, veřejné zakázky a financování</a:t>
            </a:r>
            <a:r>
              <a:rPr lang="cs-CZ" sz="1200" dirty="0"/>
              <a:t> </a:t>
            </a:r>
            <a:r>
              <a:rPr lang="cs-CZ" sz="1200" dirty="0" smtClean="0"/>
              <a:t>- </a:t>
            </a:r>
            <a:r>
              <a:rPr lang="cs-CZ" sz="1200" dirty="0"/>
              <a:t>integrace místních řešení na trh Evropské unie i ve světě</a:t>
            </a:r>
          </a:p>
        </p:txBody>
      </p:sp>
      <p:sp>
        <p:nvSpPr>
          <p:cNvPr id="14" name="Ovál 13"/>
          <p:cNvSpPr/>
          <p:nvPr/>
        </p:nvSpPr>
        <p:spPr>
          <a:xfrm>
            <a:off x="1115616" y="1352813"/>
            <a:ext cx="1353312" cy="1353312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Ovál 14"/>
          <p:cNvSpPr/>
          <p:nvPr/>
        </p:nvSpPr>
        <p:spPr>
          <a:xfrm>
            <a:off x="3780675" y="1352813"/>
            <a:ext cx="1353312" cy="1353312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000" r="-17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Ovál 15"/>
          <p:cNvSpPr/>
          <p:nvPr/>
        </p:nvSpPr>
        <p:spPr>
          <a:xfrm>
            <a:off x="6473558" y="1340768"/>
            <a:ext cx="1353312" cy="1353312"/>
          </a:xfrm>
          <a:prstGeom prst="ellipse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Obdélník 16"/>
          <p:cNvSpPr/>
          <p:nvPr/>
        </p:nvSpPr>
        <p:spPr>
          <a:xfrm>
            <a:off x="3086655" y="5978859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00B050"/>
                </a:solidFill>
              </a:rPr>
              <a:t>Udržitelné městské čtvrti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472600" y="5970857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/>
              <a:t>Udržitelná mobilita</a:t>
            </a:r>
            <a:endParaRPr lang="cs-CZ" b="1" dirty="0"/>
          </a:p>
        </p:txBody>
      </p:sp>
      <p:sp>
        <p:nvSpPr>
          <p:cNvPr id="19" name="Obdélník 18"/>
          <p:cNvSpPr/>
          <p:nvPr/>
        </p:nvSpPr>
        <p:spPr>
          <a:xfrm>
            <a:off x="6039197" y="5965986"/>
            <a:ext cx="305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/>
              <a:t>Integrované infrastruktury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917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7B70C26-EF54-47A9-8BDF-832400C8A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mě to má zajímat?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B6E77BFC-E63F-4566-8700-3D5D405C1DA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BEDB4ED8-F006-4892-BEE6-9E963BC10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" y="1124744"/>
            <a:ext cx="4240907" cy="269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Obrázek 5">
            <a:extLst>
              <a:ext uri="{FF2B5EF4-FFF2-40B4-BE49-F238E27FC236}">
                <a16:creationId xmlns="" xmlns:a16="http://schemas.microsoft.com/office/drawing/2014/main" id="{1BCA750F-AAC8-4698-9E79-AA486F7A2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648366"/>
            <a:ext cx="3943722" cy="3048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Obrázek 6">
            <a:extLst>
              <a:ext uri="{FF2B5EF4-FFF2-40B4-BE49-F238E27FC236}">
                <a16:creationId xmlns="" xmlns:a16="http://schemas.microsoft.com/office/drawing/2014/main" id="{D448FEC7-7359-4314-B3F9-5D408DF21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040345"/>
            <a:ext cx="4067944" cy="22825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Obdélník 8">
            <a:extLst>
              <a:ext uri="{FF2B5EF4-FFF2-40B4-BE49-F238E27FC236}">
                <a16:creationId xmlns="" xmlns:a16="http://schemas.microsoft.com/office/drawing/2014/main" id="{2BD4C493-3653-4120-9F2E-218572642902}"/>
              </a:ext>
            </a:extLst>
          </p:cNvPr>
          <p:cNvSpPr/>
          <p:nvPr/>
        </p:nvSpPr>
        <p:spPr>
          <a:xfrm>
            <a:off x="107504" y="5361181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rgbClr val="FF6600"/>
                </a:solidFill>
              </a:rPr>
              <a:t>Operátor ICT, a.s. (100% pražská společnost) indikuje možnou úsporu na vzorku 100 budov ve výši </a:t>
            </a:r>
            <a:r>
              <a:rPr lang="cs-CZ" sz="1600" dirty="0">
                <a:solidFill>
                  <a:srgbClr val="00B050"/>
                </a:solidFill>
              </a:rPr>
              <a:t>36 % v energiích a 56 % v ekvivalentu CO2</a:t>
            </a:r>
            <a:r>
              <a:rPr lang="cs-CZ" sz="1600" dirty="0">
                <a:solidFill>
                  <a:srgbClr val="FF6600"/>
                </a:solidFill>
              </a:rPr>
              <a:t>. Územní energetická koncepce Prahy na 169 budovách (z toho 20 administrativních objektů, 12 kulturních, 21 objektů sociálních služeb a 116 objektů škol) hovoří o potenciálu 33 % úspor na celkové spotřebě energie. </a:t>
            </a:r>
          </a:p>
        </p:txBody>
      </p:sp>
    </p:spTree>
    <p:extLst>
      <p:ext uri="{BB962C8B-B14F-4D97-AF65-F5344CB8AC3E}">
        <p14:creationId xmlns:p14="http://schemas.microsoft.com/office/powerpoint/2010/main" val="298148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Dpn2qY9QnihYDpOKYofpw"/>
</p:tagLst>
</file>

<file path=ppt/theme/theme1.xml><?xml version="1.0" encoding="utf-8"?>
<a:theme xmlns:a="http://schemas.openxmlformats.org/drawingml/2006/main" name="ČEZ ESCO šablona ppt 4x3">
  <a:themeElements>
    <a:clrScheme name="ČEZ ESCO Chytrá budoucnost">
      <a:dk1>
        <a:srgbClr val="000000"/>
      </a:dk1>
      <a:lt1>
        <a:sysClr val="window" lastClr="FFFFFF"/>
      </a:lt1>
      <a:dk2>
        <a:srgbClr val="F24F00"/>
      </a:dk2>
      <a:lt2>
        <a:srgbClr val="FFFFFF"/>
      </a:lt2>
      <a:accent1>
        <a:srgbClr val="F24F00"/>
      </a:accent1>
      <a:accent2>
        <a:srgbClr val="006532"/>
      </a:accent2>
      <a:accent3>
        <a:srgbClr val="FAB900"/>
      </a:accent3>
      <a:accent4>
        <a:srgbClr val="F49E45"/>
      </a:accent4>
      <a:accent5>
        <a:srgbClr val="BF0D0D"/>
      </a:accent5>
      <a:accent6>
        <a:srgbClr val="0070B8"/>
      </a:accent6>
      <a:hlink>
        <a:srgbClr val="F24F00"/>
      </a:hlink>
      <a:folHlink>
        <a:srgbClr val="F24F00"/>
      </a:folHlink>
    </a:clrScheme>
    <a:fontScheme name="Futura CEZ Medium - Arial CE">
      <a:majorFont>
        <a:latin typeface="Futura CEZ Medium"/>
        <a:ea typeface=""/>
        <a:cs typeface=""/>
      </a:majorFont>
      <a:minorFont>
        <a:latin typeface="Arial CE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CEZ_ESCO_4x3_temp_Chytra_budoucnost_v2 (Arial CE).potm" id="{5A7631CA-8F49-4664-92EF-5376A096E7C9}" vid="{2B723F9A-CA8B-4848-9640-53D41852FF7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ČEZ ESCO šablona ppt 4x3</Template>
  <TotalTime>0</TotalTime>
  <Words>951</Words>
  <Application>Microsoft Office PowerPoint</Application>
  <PresentationFormat>Předvádění na obrazovce (4:3)</PresentationFormat>
  <Paragraphs>131</Paragraphs>
  <Slides>12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22" baseType="lpstr">
      <vt:lpstr>Arial</vt:lpstr>
      <vt:lpstr>Arial CE</vt:lpstr>
      <vt:lpstr>Calibri</vt:lpstr>
      <vt:lpstr>Century Gothic</vt:lpstr>
      <vt:lpstr>Futura CEZ Medium</vt:lpstr>
      <vt:lpstr>Futura CEZ OT Medium</vt:lpstr>
      <vt:lpstr>Wingdings</vt:lpstr>
      <vt:lpstr>Wingdings 2</vt:lpstr>
      <vt:lpstr>ČEZ ESCO šablona ppt 4x3</vt:lpstr>
      <vt:lpstr>think-cell Slide</vt:lpstr>
      <vt:lpstr> Co je to EPC a proč mě to  má zajímat ???</vt:lpstr>
      <vt:lpstr>ČEZ ESCO = Energy Service Company</vt:lpstr>
      <vt:lpstr>DCEŘINÉ SPOLEČNOSTI ČEZ ESCO</vt:lpstr>
      <vt:lpstr>Co je to EPC?</vt:lpstr>
      <vt:lpstr>Proč mě to má zajímat?</vt:lpstr>
      <vt:lpstr>Proč mě to má zajímat?</vt:lpstr>
      <vt:lpstr>Proč mě to má zajímat?</vt:lpstr>
      <vt:lpstr>Proč mě to má zajímat?</vt:lpstr>
      <vt:lpstr>Proč mě to má zajímat?</vt:lpstr>
      <vt:lpstr>dotace opžp s Epc právě teď?</vt:lpstr>
      <vt:lpstr>„Zateplovák“ bez epc jsou vyhozené peníze …</vt:lpstr>
      <vt:lpstr>Děkuji za pozornost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2018-03-20T15:29:08Z</dcterms:created>
  <dcterms:modified xsi:type="dcterms:W3CDTF">2019-06-26T19:27:26Z</dcterms:modified>
  <cp:category>Interní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agging.ClassificationMark.P00">
    <vt:lpwstr>&lt;ClassificationMark xmlns:xsi="http://www.w3.org/2001/XMLSchema-instance" xmlns:xsd="http://www.w3.org/2001/XMLSchema" margin="NaN" class="C1" owner="Parolek Petr" position="BottomMiddle" marginX="0" marginY="0" classifiedOn="2019-06-17T18:13:01.9280</vt:lpwstr>
  </property>
  <property fmtid="{D5CDD505-2E9C-101B-9397-08002B2CF9AE}" pid="3" name="DocumentTagging.ClassificationMark.P01">
    <vt:lpwstr>281+02:00" showPrintedBy="false" showPrintDate="false" language="cs" ApplicationVersion="Microsoft PowerPoint, 14.0" addinVersion="5.10.5.38" template="CEZ"&gt;&lt;history bulk="false" class="Interní" code="C1" user="Parolek Petr" divisionPrefix="ESCO" map</vt:lpwstr>
  </property>
  <property fmtid="{D5CDD505-2E9C-101B-9397-08002B2CF9AE}" pid="4" name="DocumentTagging.ClassificationMark.P02">
    <vt:lpwstr>pingVersion="1" date="2019-06-17T18:13:02.6000228+02:00" /&gt;&lt;recipients /&gt;&lt;documentOwners /&gt;&lt;/ClassificationMark&gt;</vt:lpwstr>
  </property>
  <property fmtid="{D5CDD505-2E9C-101B-9397-08002B2CF9AE}" pid="5" name="DocumentTagging.ClassificationMark">
    <vt:lpwstr>￼PARTS:3</vt:lpwstr>
  </property>
  <property fmtid="{D5CDD505-2E9C-101B-9397-08002B2CF9AE}" pid="6" name="DocumentClasification">
    <vt:lpwstr>Interní</vt:lpwstr>
  </property>
  <property fmtid="{D5CDD505-2E9C-101B-9397-08002B2CF9AE}" pid="7" name="CEZ_DLP">
    <vt:lpwstr>CEZ:ESCO:C</vt:lpwstr>
  </property>
</Properties>
</file>